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1"/>
  </p:notesMasterIdLst>
  <p:handoutMasterIdLst>
    <p:handoutMasterId r:id="rId22"/>
  </p:handoutMasterIdLst>
  <p:sldIdLst>
    <p:sldId id="295" r:id="rId2"/>
    <p:sldId id="378" r:id="rId3"/>
    <p:sldId id="434" r:id="rId4"/>
    <p:sldId id="435" r:id="rId5"/>
    <p:sldId id="431" r:id="rId6"/>
    <p:sldId id="437" r:id="rId7"/>
    <p:sldId id="432" r:id="rId8"/>
    <p:sldId id="442" r:id="rId9"/>
    <p:sldId id="443" r:id="rId10"/>
    <p:sldId id="444" r:id="rId11"/>
    <p:sldId id="445" r:id="rId12"/>
    <p:sldId id="438" r:id="rId13"/>
    <p:sldId id="439" r:id="rId14"/>
    <p:sldId id="440" r:id="rId15"/>
    <p:sldId id="441" r:id="rId16"/>
    <p:sldId id="379" r:id="rId17"/>
    <p:sldId id="436" r:id="rId18"/>
    <p:sldId id="381" r:id="rId19"/>
    <p:sldId id="428" r:id="rId20"/>
  </p:sldIdLst>
  <p:sldSz cx="9904413" cy="6859588"/>
  <p:notesSz cx="6797675" cy="9874250"/>
  <p:custDataLst>
    <p:tags r:id="rId23"/>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44683B-7A0A-084D-9607-8642DB0EC32B}">
          <p14:sldIdLst>
            <p14:sldId id="295"/>
          </p14:sldIdLst>
        </p14:section>
        <p14:section name="Introduction" id="{39C54773-3119-AF4A-9AB7-E08A561CB80C}">
          <p14:sldIdLst>
            <p14:sldId id="378"/>
            <p14:sldId id="434"/>
            <p14:sldId id="435"/>
          </p14:sldIdLst>
        </p14:section>
        <p14:section name="V1" id="{96EE9D1D-4967-FE4D-B145-11B698736CFD}">
          <p14:sldIdLst>
            <p14:sldId id="431"/>
            <p14:sldId id="437"/>
            <p14:sldId id="432"/>
            <p14:sldId id="442"/>
            <p14:sldId id="443"/>
            <p14:sldId id="444"/>
            <p14:sldId id="445"/>
            <p14:sldId id="438"/>
            <p14:sldId id="439"/>
            <p14:sldId id="440"/>
            <p14:sldId id="441"/>
            <p14:sldId id="379"/>
            <p14:sldId id="436"/>
            <p14:sldId id="381"/>
            <p14:sldId id="428"/>
          </p14:sldIdLst>
        </p14:section>
      </p14:sectionLst>
    </p:ext>
    <p:ext uri="{EFAFB233-063F-42B5-8137-9DF3F51BA10A}">
      <p15:sldGuideLst xmlns:p15="http://schemas.microsoft.com/office/powerpoint/2012/main">
        <p15:guide id="1" orient="horz" pos="709" userDrawn="1">
          <p15:clr>
            <a:srgbClr val="A4A3A4"/>
          </p15:clr>
        </p15:guide>
        <p15:guide id="2" orient="horz" pos="187" userDrawn="1">
          <p15:clr>
            <a:srgbClr val="A4A3A4"/>
          </p15:clr>
        </p15:guide>
        <p15:guide id="3" orient="horz" pos="3986" userDrawn="1">
          <p15:clr>
            <a:srgbClr val="A4A3A4"/>
          </p15:clr>
        </p15:guide>
        <p15:guide id="4" orient="horz" pos="4046" userDrawn="1">
          <p15:clr>
            <a:srgbClr val="A4A3A4"/>
          </p15:clr>
        </p15:guide>
        <p15:guide id="5" orient="horz" pos="853" userDrawn="1">
          <p15:clr>
            <a:srgbClr val="A4A3A4"/>
          </p15:clr>
        </p15:guide>
        <p15:guide id="6" orient="horz" pos="572" userDrawn="1">
          <p15:clr>
            <a:srgbClr val="A4A3A4"/>
          </p15:clr>
        </p15:guide>
        <p15:guide id="7" orient="horz" userDrawn="1">
          <p15:clr>
            <a:srgbClr val="A4A3A4"/>
          </p15:clr>
        </p15:guide>
        <p15:guide id="8" pos="3172" userDrawn="1">
          <p15:clr>
            <a:srgbClr val="A4A3A4"/>
          </p15:clr>
        </p15:guide>
        <p15:guide id="10" pos="6207" userDrawn="1">
          <p15:clr>
            <a:srgbClr val="A4A3A4"/>
          </p15:clr>
        </p15:guide>
        <p15:guide id="11" pos="6104" userDrawn="1">
          <p15:clr>
            <a:srgbClr val="A4A3A4"/>
          </p15:clr>
        </p15:guide>
        <p15:guide id="12" pos="3026" userDrawn="1">
          <p15:clr>
            <a:srgbClr val="A4A3A4"/>
          </p15:clr>
        </p15:guide>
        <p15:guide id="13" pos="125" userDrawn="1">
          <p15:clr>
            <a:srgbClr val="A4A3A4"/>
          </p15:clr>
        </p15:guide>
        <p15:guide id="14" pos="5954" userDrawn="1">
          <p15:clr>
            <a:srgbClr val="A4A3A4"/>
          </p15:clr>
        </p15:guide>
        <p15:guide id="15" pos="262" userDrawn="1">
          <p15:clr>
            <a:srgbClr val="A4A3A4"/>
          </p15:clr>
        </p15:guide>
      </p15:sldGuideLst>
    </p:ext>
    <p:ext uri="{2D200454-40CA-4A62-9FC3-DE9A4176ACB9}">
      <p15:notesGuideLst xmlns:p15="http://schemas.microsoft.com/office/powerpoint/2012/main">
        <p15:guide id="1" orient="horz" pos="3174">
          <p15:clr>
            <a:srgbClr val="A4A3A4"/>
          </p15:clr>
        </p15:guide>
        <p15:guide id="2" pos="217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1111"/>
    <a:srgbClr val="9B1717"/>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46133F9-99C3-4469-ADD7-513B06022441}" styleName="表样式 1 25">
    <a:wholeTbl>
      <a:tcTxStyle>
        <a:fontRef idx="none">
          <a:srgbClr val="000000"/>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34000"/>
                  <a:lumOff val="66000"/>
                </a:srgbClr>
              </a:solidFill>
            </a:ln>
          </a:insideH>
          <a:insideV>
            <a:ln w="9525" cmpd="sng">
              <a:solidFill>
                <a:srgbClr val="000000">
                  <a:lumMod val="34000"/>
                  <a:lumOff val="66000"/>
                </a:srgbClr>
              </a:solidFill>
            </a:ln>
          </a:insideV>
        </a:tcBdr>
        <a:fill>
          <a:solidFill>
            <a:srgbClr val="FFFFFF"/>
          </a:solidFill>
        </a:fill>
      </a:tcStyle>
    </a:wholeTbl>
    <a:band2H>
      <a:tcTxStyle>
        <a:fontRef idx="none">
          <a:srgbClr val="08090C"/>
        </a:fontRef>
      </a:tcTxStyle>
      <a:tcStyle>
        <a:tcBdr/>
        <a:fill>
          <a:solidFill>
            <a:srgbClr val="000000">
              <a:lumMod val="10000"/>
              <a:lumOff val="90000"/>
            </a:srgbClr>
          </a:solidFill>
        </a:fill>
      </a:tcStyle>
    </a:band2H>
    <a:band1V>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w="9525" cmpd="sng">
              <a:solidFill>
                <a:srgbClr val="000000">
                  <a:lumMod val="40000"/>
                  <a:lumOff val="60000"/>
                </a:srgbClr>
              </a:solidFill>
            </a:ln>
          </a:insideV>
        </a:tcBdr>
        <a:fill>
          <a:solidFill>
            <a:srgbClr val="000000">
              <a:lumMod val="10000"/>
              <a:lumOff val="90000"/>
            </a:srgbClr>
          </a:solidFill>
        </a:fill>
      </a:tcStyle>
    </a:band1V>
    <a:band2V>
      <a:tcTxStyle/>
      <a:tcStyle>
        <a:tcBdr>
          <a:left>
            <a:ln w="9525" cmpd="sng">
              <a:solidFill>
                <a:srgbClr val="000000">
                  <a:lumMod val="40000"/>
                  <a:lumOff val="60000"/>
                </a:srgbClr>
              </a:solidFill>
            </a:ln>
          </a:left>
          <a:right>
            <a:ln w="9525" cmpd="sng">
              <a:solidFill>
                <a:srgbClr val="000000">
                  <a:lumMod val="40000"/>
                  <a:lumOff val="60000"/>
                </a:srgbClr>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a:noFill/>
            </a:ln>
          </a:insideV>
        </a:tcBdr>
      </a:tcStyle>
    </a:band2V>
    <a:lastCol>
      <a:tcTxStyle b="on">
        <a:fontRef idx="none">
          <a:srgbClr val="08090C"/>
        </a:fontRef>
      </a:tcTxStyle>
      <a:tcStyle>
        <a:tcBdr>
          <a:left>
            <a:ln w="9525" cmpd="sng">
              <a:solidFill>
                <a:srgbClr val="000000">
                  <a:lumMod val="34000"/>
                  <a:lumOff val="66000"/>
                </a:srgbClr>
              </a:solidFill>
            </a:ln>
          </a:left>
          <a:right>
            <a:ln w="9525" cmpd="sng">
              <a:solidFill>
                <a:srgbClr val="000000"/>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lastCol>
    <a:firstCol>
      <a:tcTxStyle b="on">
        <a:fontRef idx="none">
          <a:srgbClr val="08090C"/>
        </a:fontRef>
      </a:tcTxStyle>
      <a:tcStyle>
        <a:tcBdr>
          <a:left>
            <a:ln w="9525" cmpd="sng">
              <a:solidFill>
                <a:srgbClr val="000000"/>
              </a:solidFill>
            </a:ln>
          </a:left>
          <a:right>
            <a:ln w="9525" cmpd="sng">
              <a:solidFill>
                <a:srgbClr val="000000">
                  <a:lumMod val="34000"/>
                  <a:lumOff val="66000"/>
                </a:srgbClr>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firstCol>
    <a:la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a:noFill/>
            </a:ln>
          </a:insideH>
          <a:insideV>
            <a:ln>
              <a:noFill/>
            </a:ln>
          </a:insideV>
        </a:tcBdr>
        <a:fill>
          <a:solidFill>
            <a:srgbClr val="FFFFFF"/>
          </a:solidFill>
        </a:fill>
      </a:tcStyle>
    </a:lastRow>
    <a:fir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lumMod val="34000"/>
                  <a:lumOff val="66000"/>
                </a:srgbClr>
              </a:solidFill>
            </a:ln>
          </a:bottom>
          <a:insideH>
            <a:ln>
              <a:noFill/>
            </a:ln>
          </a:insideH>
          <a:insideV>
            <a:ln w="9525" cmpd="sng">
              <a:solidFill>
                <a:srgbClr val="FFFFFF"/>
              </a:solidFill>
            </a:ln>
          </a:insideV>
        </a:tcBdr>
        <a:fill>
          <a:solidFill>
            <a:srgbClr val="000000">
              <a:lumMod val="20000"/>
              <a:lumOff val="8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81691" autoAdjust="0"/>
  </p:normalViewPr>
  <p:slideViewPr>
    <p:cSldViewPr snapToObjects="1" showGuides="1">
      <p:cViewPr varScale="1">
        <p:scale>
          <a:sx n="95" d="100"/>
          <a:sy n="95" d="100"/>
        </p:scale>
        <p:origin x="2264" y="176"/>
      </p:cViewPr>
      <p:guideLst>
        <p:guide orient="horz" pos="709"/>
        <p:guide orient="horz" pos="187"/>
        <p:guide orient="horz" pos="3986"/>
        <p:guide orient="horz" pos="4046"/>
        <p:guide orient="horz" pos="853"/>
        <p:guide orient="horz" pos="572"/>
        <p:guide orient="horz"/>
        <p:guide pos="3172"/>
        <p:guide pos="6207"/>
        <p:guide pos="6104"/>
        <p:guide pos="3026"/>
        <p:guide pos="125"/>
        <p:guide pos="5954"/>
        <p:guide pos="262"/>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p:scale>
          <a:sx n="118" d="100"/>
          <a:sy n="118" d="100"/>
        </p:scale>
        <p:origin x="3384" y="-1960"/>
      </p:cViewPr>
      <p:guideLst>
        <p:guide orient="horz" pos="3174"/>
        <p:guide pos="2177"/>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t>1/12/25</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t>1/12/25</a:t>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D256E95E-57AA-4526-AA4C-3002F47FB13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afternoon</a:t>
            </a:r>
            <a:r>
              <a:rPr lang="en-CN" dirty="0"/>
              <a:t>, professors and </a:t>
            </a:r>
            <a:r>
              <a:rPr lang="en-US" dirty="0"/>
              <a:t>classmates</a:t>
            </a:r>
            <a:r>
              <a:rPr lang="en-CN" dirty="0"/>
              <a:t>. I am RenKai. It’s a great </a:t>
            </a:r>
            <a:r>
              <a:rPr lang="en-US" dirty="0"/>
              <a:t>honor</a:t>
            </a:r>
            <a:r>
              <a:rPr lang="en-CN" dirty="0"/>
              <a:t> to share our group’s project with you.</a:t>
            </a:r>
          </a:p>
          <a:p>
            <a:r>
              <a:rPr lang="en-CN" dirty="0"/>
              <a:t>Because something </a:t>
            </a:r>
            <a:r>
              <a:rPr lang="en-US" dirty="0"/>
              <a:t>terrible</a:t>
            </a:r>
            <a:r>
              <a:rPr lang="en-CN" dirty="0"/>
              <a:t> happened to me, </a:t>
            </a:r>
            <a:r>
              <a:rPr lang="en-US" dirty="0"/>
              <a:t>I</a:t>
            </a:r>
            <a:r>
              <a:rPr lang="en-CN" dirty="0"/>
              <a:t> hurt my face, so </a:t>
            </a:r>
            <a:r>
              <a:rPr lang="en-US" dirty="0"/>
              <a:t>I</a:t>
            </a:r>
            <a:r>
              <a:rPr lang="en-CN" dirty="0"/>
              <a:t> have no choice but to wear </a:t>
            </a:r>
            <a:r>
              <a:rPr lang="en-US" dirty="0"/>
              <a:t>a</a:t>
            </a:r>
            <a:r>
              <a:rPr lang="en-CN" dirty="0"/>
              <a:t> mask to do this presentation.</a:t>
            </a:r>
            <a:r>
              <a:rPr lang="zh-CN" altLang="en-US" dirty="0"/>
              <a:t> </a:t>
            </a:r>
            <a:r>
              <a:rPr lang="en-US" altLang="zh-CN" dirty="0"/>
              <a:t>I</a:t>
            </a:r>
            <a:r>
              <a:rPr lang="zh-CN" altLang="en-US" dirty="0"/>
              <a:t> </a:t>
            </a:r>
            <a:r>
              <a:rPr lang="en-US" altLang="zh-CN" dirty="0"/>
              <a:t>am so sorry.</a:t>
            </a:r>
            <a:endParaRPr lang="en-CN" dirty="0"/>
          </a:p>
          <a:p>
            <a:r>
              <a:rPr lang="en-CN" dirty="0"/>
              <a:t>Yeah, life is also full of bugs, we need to face them and fix them.</a:t>
            </a:r>
          </a:p>
          <a:p>
            <a:r>
              <a:rPr lang="en-CN" dirty="0"/>
              <a:t>So is the information security. Our group project is about </a:t>
            </a:r>
            <a:r>
              <a:rPr lang="en-US" dirty="0"/>
              <a:t>shopping</a:t>
            </a:r>
            <a:r>
              <a:rPr lang="en-CN" dirty="0"/>
              <a:t> websites.</a:t>
            </a:r>
          </a:p>
          <a:p>
            <a:r>
              <a:rPr lang="en-CN" dirty="0"/>
              <a:t>We want to </a:t>
            </a:r>
            <a:r>
              <a:rPr lang="en-US" dirty="0"/>
              <a:t>eliminate</a:t>
            </a:r>
            <a:r>
              <a:rPr lang="en-CN" dirty="0"/>
              <a:t> the zero Yuan Purchase, so we discover, replicate and fix some common vulnerabilities in the websites.</a:t>
            </a:r>
          </a:p>
        </p:txBody>
      </p:sp>
      <p:sp>
        <p:nvSpPr>
          <p:cNvPr id="4" name="Slide Number Placeholder 3"/>
          <p:cNvSpPr>
            <a:spLocks noGrp="1"/>
          </p:cNvSpPr>
          <p:nvPr>
            <p:ph type="sldNum" sz="quarter" idx="5"/>
          </p:nvPr>
        </p:nvSpPr>
        <p:spPr/>
        <p:txBody>
          <a:bodyPr/>
          <a:lstStyle/>
          <a:p>
            <a:fld id="{D256E95E-57AA-4526-AA4C-3002F47FB13B}" type="slidenum">
              <a:rPr lang="en-US" smtClean="0"/>
              <a:t>1</a:t>
            </a:fld>
            <a:endParaRPr lang="en-US"/>
          </a:p>
        </p:txBody>
      </p:sp>
    </p:spTree>
    <p:extLst>
      <p:ext uri="{BB962C8B-B14F-4D97-AF65-F5344CB8AC3E}">
        <p14:creationId xmlns:p14="http://schemas.microsoft.com/office/powerpoint/2010/main" val="42303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256E95E-57AA-4526-AA4C-3002F47FB13B}" type="slidenum">
              <a:rPr lang="en-US" smtClean="0"/>
              <a:t>10</a:t>
            </a:fld>
            <a:endParaRPr lang="en-US"/>
          </a:p>
        </p:txBody>
      </p:sp>
    </p:spTree>
    <p:extLst>
      <p:ext uri="{BB962C8B-B14F-4D97-AF65-F5344CB8AC3E}">
        <p14:creationId xmlns:p14="http://schemas.microsoft.com/office/powerpoint/2010/main" val="358880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AB6AA-C356-BB1C-B36D-B991CCB74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2C7B0-FEB1-7152-B71D-3E10F3B50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AEBFF-E856-648D-5BF5-6058EF9436DA}"/>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1C6E02E-CDCB-8E96-C1FE-7A6BFAC9CF48}"/>
              </a:ext>
            </a:extLst>
          </p:cNvPr>
          <p:cNvSpPr>
            <a:spLocks noGrp="1"/>
          </p:cNvSpPr>
          <p:nvPr>
            <p:ph type="sldNum" sz="quarter" idx="5"/>
          </p:nvPr>
        </p:nvSpPr>
        <p:spPr/>
        <p:txBody>
          <a:bodyPr/>
          <a:lstStyle/>
          <a:p>
            <a:fld id="{D256E95E-57AA-4526-AA4C-3002F47FB13B}" type="slidenum">
              <a:rPr lang="en-US" smtClean="0"/>
              <a:t>11</a:t>
            </a:fld>
            <a:endParaRPr lang="en-US"/>
          </a:p>
        </p:txBody>
      </p:sp>
    </p:spTree>
    <p:extLst>
      <p:ext uri="{BB962C8B-B14F-4D97-AF65-F5344CB8AC3E}">
        <p14:creationId xmlns:p14="http://schemas.microsoft.com/office/powerpoint/2010/main" val="3746607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1F955-965C-33AC-D509-F1DAC6638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23CBE-33C3-52F6-2FC6-4C570F2CC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5C9D2-A210-23E6-B7FF-A6DB800E9058}"/>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F460E14A-D836-B55D-F64E-8BE61FB8F44E}"/>
              </a:ext>
            </a:extLst>
          </p:cNvPr>
          <p:cNvSpPr>
            <a:spLocks noGrp="1"/>
          </p:cNvSpPr>
          <p:nvPr>
            <p:ph type="sldNum" sz="quarter" idx="5"/>
          </p:nvPr>
        </p:nvSpPr>
        <p:spPr/>
        <p:txBody>
          <a:bodyPr/>
          <a:lstStyle/>
          <a:p>
            <a:fld id="{D256E95E-57AA-4526-AA4C-3002F47FB13B}" type="slidenum">
              <a:rPr lang="en-US" smtClean="0"/>
              <a:t>12</a:t>
            </a:fld>
            <a:endParaRPr lang="en-US"/>
          </a:p>
        </p:txBody>
      </p:sp>
    </p:spTree>
    <p:extLst>
      <p:ext uri="{BB962C8B-B14F-4D97-AF65-F5344CB8AC3E}">
        <p14:creationId xmlns:p14="http://schemas.microsoft.com/office/powerpoint/2010/main" val="94450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996A-DDAC-8CB0-2751-F9D70B315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82419-3CA9-ED16-4C4D-4FD3B8F0DE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4439A-64EA-2C37-91FC-6BB314CEA606}"/>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374E3D2B-CC5B-FE26-ECCD-4EDA2764F29B}"/>
              </a:ext>
            </a:extLst>
          </p:cNvPr>
          <p:cNvSpPr>
            <a:spLocks noGrp="1"/>
          </p:cNvSpPr>
          <p:nvPr>
            <p:ph type="sldNum" sz="quarter" idx="5"/>
          </p:nvPr>
        </p:nvSpPr>
        <p:spPr/>
        <p:txBody>
          <a:bodyPr/>
          <a:lstStyle/>
          <a:p>
            <a:fld id="{D256E95E-57AA-4526-AA4C-3002F47FB13B}" type="slidenum">
              <a:rPr lang="en-US" smtClean="0"/>
              <a:t>13</a:t>
            </a:fld>
            <a:endParaRPr lang="en-US"/>
          </a:p>
        </p:txBody>
      </p:sp>
    </p:spTree>
    <p:extLst>
      <p:ext uri="{BB962C8B-B14F-4D97-AF65-F5344CB8AC3E}">
        <p14:creationId xmlns:p14="http://schemas.microsoft.com/office/powerpoint/2010/main" val="426860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DCA3-A879-17D1-B513-D52AB9732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EA7B-5ED3-20F6-0A43-32B450624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AFB88-B933-A1D8-DCF5-2AE14CFA8FC9}"/>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FB41507-B6E5-1881-736F-5CE5B576670A}"/>
              </a:ext>
            </a:extLst>
          </p:cNvPr>
          <p:cNvSpPr>
            <a:spLocks noGrp="1"/>
          </p:cNvSpPr>
          <p:nvPr>
            <p:ph type="sldNum" sz="quarter" idx="5"/>
          </p:nvPr>
        </p:nvSpPr>
        <p:spPr/>
        <p:txBody>
          <a:bodyPr/>
          <a:lstStyle/>
          <a:p>
            <a:fld id="{D256E95E-57AA-4526-AA4C-3002F47FB13B}" type="slidenum">
              <a:rPr lang="en-US" smtClean="0"/>
              <a:t>14</a:t>
            </a:fld>
            <a:endParaRPr lang="en-US"/>
          </a:p>
        </p:txBody>
      </p:sp>
    </p:spTree>
    <p:extLst>
      <p:ext uri="{BB962C8B-B14F-4D97-AF65-F5344CB8AC3E}">
        <p14:creationId xmlns:p14="http://schemas.microsoft.com/office/powerpoint/2010/main" val="2938441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FE40-C631-4E6D-C0AA-564F4666E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11C01-4A7D-8625-E3CC-AE7EE4BCA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84C04-8E19-853F-99A0-F0A682C54430}"/>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56A2CA2B-9764-3748-1EEB-150D779C2AB7}"/>
              </a:ext>
            </a:extLst>
          </p:cNvPr>
          <p:cNvSpPr>
            <a:spLocks noGrp="1"/>
          </p:cNvSpPr>
          <p:nvPr>
            <p:ph type="sldNum" sz="quarter" idx="5"/>
          </p:nvPr>
        </p:nvSpPr>
        <p:spPr/>
        <p:txBody>
          <a:bodyPr/>
          <a:lstStyle/>
          <a:p>
            <a:fld id="{D256E95E-57AA-4526-AA4C-3002F47FB13B}" type="slidenum">
              <a:rPr lang="en-US" smtClean="0"/>
              <a:t>15</a:t>
            </a:fld>
            <a:endParaRPr lang="en-US"/>
          </a:p>
        </p:txBody>
      </p:sp>
    </p:spTree>
    <p:extLst>
      <p:ext uri="{BB962C8B-B14F-4D97-AF65-F5344CB8AC3E}">
        <p14:creationId xmlns:p14="http://schemas.microsoft.com/office/powerpoint/2010/main" val="356704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 The attack chain begins with a simple authentication bypass using the payload `</a:t>
            </a:r>
            <a:r>
              <a:rPr lang="en-US" altLang="zh-CN" sz="1800" dirty="0" err="1">
                <a:effectLst/>
                <a:latin typeface="Times New Roman" panose="02020603050405020304" pitchFamily="18" charset="0"/>
                <a:ea typeface="DengXian" panose="02010600030101010101" pitchFamily="2" charset="-122"/>
              </a:rPr>
              <a:t>jim@juice-sh.op</a:t>
            </a:r>
            <a:r>
              <a:rPr lang="en-US" altLang="zh-CN" sz="1800" dirty="0">
                <a:effectLst/>
                <a:latin typeface="Times New Roman" panose="02020603050405020304" pitchFamily="18" charset="0"/>
                <a:ea typeface="DengXian" panose="02010600030101010101" pitchFamily="2" charset="-122"/>
              </a:rPr>
              <a:t>'--` and to find the entry. The vulnerability allows attackers to execute UNION-based SQL queries, enabling the extraction of sensitive user credentials from the database.</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A Rainbow Table attack is a cryptographic attack that uses precomputed password hashes to crack password more efficiently than brute force methods.</a:t>
            </a:r>
            <a:r>
              <a:rPr lang="zh-CN" altLang="zh-CN" dirty="0">
                <a:effectLst/>
              </a:rPr>
              <a:t> </a:t>
            </a:r>
            <a:endParaRPr lang="en-US" altLang="zh-CN" dirty="0">
              <a:effectLst/>
            </a:endParaRPr>
          </a:p>
          <a:p>
            <a:endParaRPr lang="en-US" altLang="zh-CN" sz="1800" dirty="0">
              <a:effectLst/>
              <a:latin typeface="Times New Roman" panose="02020603050405020304" pitchFamily="18" charset="0"/>
              <a:ea typeface="DengXian" panose="02010600030101010101" pitchFamily="2" charset="-122"/>
            </a:endParaRPr>
          </a:p>
          <a:p>
            <a:r>
              <a:rPr lang="en-US" altLang="zh-CN" sz="1800" dirty="0">
                <a:effectLst/>
                <a:latin typeface="Times New Roman" panose="02020603050405020304" pitchFamily="18" charset="0"/>
                <a:ea typeface="DengXian" panose="02010600030101010101" pitchFamily="2" charset="-122"/>
              </a:rPr>
              <a:t>SQL injection vulnerability reveals several significant data breaches in recent years, it ranks first in the web application critical vulnerabilities worldwide in 2023. </a:t>
            </a:r>
          </a:p>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DengXian" panose="02010600030101010101" pitchFamily="2" charset="-122"/>
              </a:rPr>
              <a:t> the 2012 LinkedIn, resulting in the exposure of 6.5 million password hashes, demonstrates the cascading effects of SQL injection vulnerabilities when combined with inadequate password storage practices. </a:t>
            </a: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A recent study by Positive Technologies found that 82% of web applications remain vulnerable to SQL injection attacks at some level. This statistic becomes more alarming when considering that 97% of these vulnerabilities could be exploited without authentication.</a:t>
            </a:r>
            <a:endParaRPr lang="zh-CN"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dirty="0">
              <a:effectLst/>
            </a:endParaRPr>
          </a:p>
          <a:p>
            <a:endParaRPr kumimoji="1" lang="en-US"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16</a:t>
            </a:fld>
            <a:endParaRPr lang="en-US"/>
          </a:p>
        </p:txBody>
      </p:sp>
    </p:spTree>
    <p:extLst>
      <p:ext uri="{BB962C8B-B14F-4D97-AF65-F5344CB8AC3E}">
        <p14:creationId xmlns:p14="http://schemas.microsoft.com/office/powerpoint/2010/main" val="3522332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Vulnerability, </a:t>
            </a:r>
          </a:p>
          <a:p>
            <a:r>
              <a:rPr lang="en-US" altLang="zh-CN" sz="1800" dirty="0">
                <a:effectLst/>
                <a:latin typeface="Times New Roman" panose="02020603050405020304" pitchFamily="18" charset="0"/>
                <a:ea typeface="DengXian" panose="02010600030101010101" pitchFamily="2" charset="-122"/>
              </a:rPr>
              <a:t>As eCommerce rapidly expands,</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Coupon Code Forgery vulnerability</a:t>
            </a:r>
            <a:r>
              <a:rPr lang="zh-CN" altLang="zh-CN" dirty="0">
                <a:effectLst/>
              </a:rPr>
              <a:t> </a:t>
            </a:r>
            <a:r>
              <a:rPr lang="en-US" altLang="zh-CN" dirty="0">
                <a:effectLst/>
              </a:rPr>
              <a:t>attracts hackers’ attention and causes huge economic damage.</a:t>
            </a:r>
            <a:r>
              <a:rPr lang="en-US" altLang="zh-CN" sz="1800" dirty="0">
                <a:effectLst/>
                <a:latin typeface="Times New Roman" panose="02020603050405020304" pitchFamily="18" charset="0"/>
                <a:ea typeface="DengXian" panose="02010600030101010101" pitchFamily="2" charset="-122"/>
              </a:rPr>
              <a:t> in 2016, Uber faced vulnerabilities in their promotional code system where researchers discovered patterns in their code generation algorithm, allowing potential manipulation of discount values. These incidents share common characteristics with our simulated attack. Attackers generate coupons, selling them through underground markets. This creates a shadow economy that not only damages business revenue but also distorts market dynamics and erodes consumer trust.</a:t>
            </a:r>
            <a:r>
              <a:rPr lang="zh-CN" altLang="zh-CN" dirty="0">
                <a:effectLst/>
              </a:rPr>
              <a:t> </a:t>
            </a:r>
            <a:r>
              <a:rPr lang="zh-CN" altLang="en-US" dirty="0">
                <a:effectLst/>
              </a:rPr>
              <a:t> </a:t>
            </a:r>
            <a:r>
              <a:rPr lang="en-US" altLang="zh-CN" dirty="0">
                <a:effectLst/>
              </a:rPr>
              <a:t>Undertake</a:t>
            </a:r>
            <a:r>
              <a:rPr lang="zh-CN" altLang="en-US" dirty="0">
                <a:effectLst/>
              </a:rPr>
              <a:t> </a:t>
            </a:r>
            <a:r>
              <a:rPr lang="en-US" altLang="zh-CN" dirty="0">
                <a:effectLst/>
              </a:rPr>
              <a:t>the results and risks, </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17</a:t>
            </a:fld>
            <a:endParaRPr lang="en-US"/>
          </a:p>
        </p:txBody>
      </p:sp>
    </p:spTree>
    <p:extLst>
      <p:ext uri="{BB962C8B-B14F-4D97-AF65-F5344CB8AC3E}">
        <p14:creationId xmlns:p14="http://schemas.microsoft.com/office/powerpoint/2010/main" val="4090360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CAPTCHA challenge is not dynamically tied to the specific instance of the challenge. Instead, it can be reused or "pinned" across multiple requests, bypassing the intended challenge-response mechanism.</a:t>
            </a:r>
          </a:p>
          <a:p>
            <a:endParaRPr lang="en-US" altLang="zh-CN" dirty="0"/>
          </a:p>
          <a:p>
            <a:r>
              <a:rPr lang="en-US" altLang="zh-CN" dirty="0"/>
              <a:t>CAPTCHA (Completely Automated Public Turing test to tell Computers and Humans Apart) serves as a security mechanism designed to distinguish human users from automated bots. Simulated CAPTCHA attacks demonstrate how CAPTCHA mechanisms can be bypassed, offering valuable insights into the vulnerabilities of these systems. It is significant since If such  attacks are executed in real scenarios, they can lead to severe consequences:</a:t>
            </a:r>
            <a:r>
              <a:rPr lang="zh-CN" altLang="en-US" dirty="0"/>
              <a:t> </a:t>
            </a:r>
            <a:endParaRPr lang="en-US" altLang="zh-CN" dirty="0"/>
          </a:p>
          <a:p>
            <a:r>
              <a:rPr kumimoji="1" lang="en-US" altLang="zh-CN" dirty="0"/>
              <a:t>Harass</a:t>
            </a:r>
            <a:r>
              <a:rPr kumimoji="1" lang="zh-CN" altLang="en-US" dirty="0"/>
              <a:t> </a:t>
            </a:r>
            <a:r>
              <a:rPr kumimoji="1" lang="en-US" altLang="zh-CN" dirty="0"/>
              <a:t>innocent</a:t>
            </a:r>
            <a:r>
              <a:rPr kumimoji="1" lang="zh-CN" altLang="en-US" dirty="0"/>
              <a:t> </a:t>
            </a:r>
            <a:r>
              <a:rPr kumimoji="1" lang="en-US" altLang="zh-CN" dirty="0" err="1"/>
              <a:t>uers</a:t>
            </a:r>
            <a:endParaRPr kumimoji="1" lang="en-US" altLang="zh-CN" dirty="0"/>
          </a:p>
          <a:p>
            <a:endParaRPr kumimoji="1" lang="en-US" altLang="zh-CN" dirty="0"/>
          </a:p>
          <a:p>
            <a:r>
              <a:rPr lang="en-US" altLang="zh-CN" dirty="0"/>
              <a:t>We implemented various attacks </a:t>
            </a:r>
            <a:r>
              <a:rPr lang="zh-CN" altLang="en-US" dirty="0"/>
              <a:t>，</a:t>
            </a:r>
            <a:r>
              <a:rPr lang="en-US" altLang="zh-CN" dirty="0"/>
              <a:t>Validated the vulnerabilities in a controlled, real-world environment.</a:t>
            </a:r>
            <a:r>
              <a:rPr lang="en-US" altLang="zh-CN" b="1" dirty="0"/>
              <a:t> </a:t>
            </a:r>
            <a:r>
              <a:rPr lang="en-US" altLang="zh-CN" dirty="0"/>
              <a:t>Explored countermeasures to prevent or mitigate these attacks.</a:t>
            </a:r>
          </a:p>
          <a:p>
            <a:r>
              <a:rPr lang="en-US" altLang="zh-CN" sz="1800" dirty="0">
                <a:effectLst/>
                <a:latin typeface="Times New Roman" panose="02020603050405020304" pitchFamily="18" charset="0"/>
                <a:ea typeface="DengXian" panose="02010600030101010101" pitchFamily="2" charset="-122"/>
              </a:rPr>
              <a:t>This project demonstrates the vital importance of secure coding practices and robust security controls in modern web applications. By understanding potential vulnerabilities, we're better equipped to design and implement secure systems that protect user data and maintain application integrity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18</a:t>
            </a:fld>
            <a:endParaRPr lang="en-US"/>
          </a:p>
        </p:txBody>
      </p:sp>
    </p:spTree>
    <p:extLst>
      <p:ext uri="{BB962C8B-B14F-4D97-AF65-F5344CB8AC3E}">
        <p14:creationId xmlns:p14="http://schemas.microsoft.com/office/powerpoint/2010/main" val="363938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guys, </a:t>
            </a:r>
            <a:r>
              <a:rPr lang="en-US" altLang="zh-CN" dirty="0"/>
              <a:t>imagine</a:t>
            </a:r>
            <a:r>
              <a:rPr lang="en-CN" dirty="0"/>
              <a:t> you were a hacker, w</a:t>
            </a:r>
            <a:r>
              <a:rPr lang="en-US" dirty="0"/>
              <a:t>ha</a:t>
            </a:r>
            <a:r>
              <a:rPr lang="en-CN" dirty="0"/>
              <a:t>t would you want to do with the bugs on a shopping website? Su</a:t>
            </a:r>
            <a:r>
              <a:rPr lang="zh-CN" altLang="en-US" dirty="0"/>
              <a:t> </a:t>
            </a:r>
            <a:r>
              <a:rPr lang="en-CN" dirty="0"/>
              <a:t>ch as Taobao, Jingdong or Pinduoduo.</a:t>
            </a:r>
          </a:p>
          <a:p>
            <a:r>
              <a:rPr lang="en-CN" dirty="0"/>
              <a:t>Maybe the first thing you want to do is </a:t>
            </a:r>
            <a:r>
              <a:rPr lang="en-US" dirty="0"/>
              <a:t>steal</a:t>
            </a:r>
            <a:r>
              <a:rPr lang="en-CN" dirty="0"/>
              <a:t> WangZiYang’s account to buy items for you freely!</a:t>
            </a:r>
          </a:p>
          <a:p>
            <a:r>
              <a:rPr lang="en-CN" dirty="0"/>
              <a:t>Or you just </a:t>
            </a:r>
            <a:r>
              <a:rPr lang="en-US" dirty="0"/>
              <a:t>fake</a:t>
            </a:r>
            <a:r>
              <a:rPr lang="en-CN" dirty="0"/>
              <a:t> coupons. Every year, we always </a:t>
            </a:r>
            <a:r>
              <a:rPr lang="en-US" dirty="0"/>
              <a:t>wait</a:t>
            </a:r>
            <a:r>
              <a:rPr lang="en-CN" dirty="0"/>
              <a:t> for the double eleven for </a:t>
            </a:r>
            <a:r>
              <a:rPr lang="en-US" dirty="0"/>
              <a:t>discounts</a:t>
            </a:r>
            <a:r>
              <a:rPr lang="en-CN" dirty="0"/>
              <a:t>, but if we can fake coupons, we can let every day be double eleven, and </a:t>
            </a:r>
            <a:r>
              <a:rPr lang="en-US" dirty="0"/>
              <a:t>get</a:t>
            </a:r>
            <a:r>
              <a:rPr lang="en-CN" dirty="0"/>
              <a:t> the huge discounts</a:t>
            </a:r>
          </a:p>
          <a:p>
            <a:r>
              <a:rPr lang="en-CN" dirty="0"/>
              <a:t>Also, </a:t>
            </a:r>
            <a:r>
              <a:rPr lang="en-US" dirty="0"/>
              <a:t>maybe</a:t>
            </a:r>
            <a:r>
              <a:rPr lang="en-CN" dirty="0"/>
              <a:t> you want to</a:t>
            </a:r>
            <a:r>
              <a:rPr lang="zh-CN" altLang="en-US" dirty="0"/>
              <a:t> </a:t>
            </a:r>
            <a:r>
              <a:rPr lang="en-US" altLang="zh-CN" dirty="0"/>
              <a:t>be a </a:t>
            </a:r>
            <a:r>
              <a:rPr lang="en-US" b="0" i="0" u="none" strike="noStrike" dirty="0">
                <a:solidFill>
                  <a:srgbClr val="191919"/>
                </a:solidFill>
                <a:effectLst/>
                <a:latin typeface="PingFang SC" panose="020B0400000000000000" pitchFamily="34" charset="-122"/>
                <a:ea typeface="PingFang SC" panose="020B0400000000000000" pitchFamily="34" charset="-122"/>
              </a:rPr>
              <a:t>paid Internet troll (</a:t>
            </a:r>
            <a:r>
              <a:rPr lang="en-US" b="0" i="0" u="none" strike="noStrike" dirty="0" err="1">
                <a:solidFill>
                  <a:srgbClr val="191919"/>
                </a:solidFill>
                <a:effectLst/>
                <a:latin typeface="PingFang SC" panose="020B0400000000000000" pitchFamily="34" charset="-122"/>
                <a:ea typeface="PingFang SC" panose="020B0400000000000000" pitchFamily="34" charset="-122"/>
              </a:rPr>
              <a:t>水军</a:t>
            </a:r>
            <a:r>
              <a:rPr lang="en-US" b="0" i="0" u="none" strike="noStrike" dirty="0">
                <a:solidFill>
                  <a:srgbClr val="191919"/>
                </a:solidFill>
                <a:effectLst/>
                <a:latin typeface="PingFang SC" panose="020B0400000000000000" pitchFamily="34" charset="-122"/>
                <a:ea typeface="PingFang SC" panose="020B0400000000000000" pitchFamily="34" charset="-122"/>
              </a:rPr>
              <a:t>)</a:t>
            </a:r>
            <a:r>
              <a:rPr lang="zh-CN" altLang="en-US" b="0" i="0" u="none" strike="noStrike" dirty="0">
                <a:solidFill>
                  <a:srgbClr val="191919"/>
                </a:solidFill>
                <a:effectLst/>
                <a:latin typeface="PingFang SC" panose="020B0400000000000000" pitchFamily="34" charset="-122"/>
                <a:ea typeface="PingFang SC" panose="020B0400000000000000" pitchFamily="34" charset="-122"/>
              </a:rPr>
              <a:t> </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to help paint bad </a:t>
            </a:r>
            <a:r>
              <a:rPr lang="en-US" sz="1400" b="0"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feedbacks</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 for website for profit</a:t>
            </a:r>
            <a:r>
              <a:rPr lang="en-CN" dirty="0"/>
              <a:t>.</a:t>
            </a:r>
          </a:p>
          <a:p>
            <a:r>
              <a:rPr lang="en-CN" dirty="0"/>
              <a:t>Yeah</a:t>
            </a:r>
            <a:r>
              <a:rPr lang="en-US" altLang="zh-CN" dirty="0"/>
              <a:t>, It sounds crazy, but if you can pinpoint the underlying vulnerability, anything is possible!</a:t>
            </a:r>
            <a:endParaRPr lang="en-CN" dirty="0"/>
          </a:p>
        </p:txBody>
      </p:sp>
      <p:sp>
        <p:nvSpPr>
          <p:cNvPr id="4" name="Slide Number Placeholder 3"/>
          <p:cNvSpPr>
            <a:spLocks noGrp="1"/>
          </p:cNvSpPr>
          <p:nvPr>
            <p:ph type="sldNum" sz="quarter" idx="5"/>
          </p:nvPr>
        </p:nvSpPr>
        <p:spPr/>
        <p:txBody>
          <a:bodyPr/>
          <a:lstStyle/>
          <a:p>
            <a:fld id="{D256E95E-57AA-4526-AA4C-3002F47FB13B}" type="slidenum">
              <a:rPr lang="en-US" smtClean="0"/>
              <a:t>2</a:t>
            </a:fld>
            <a:endParaRPr lang="en-US"/>
          </a:p>
        </p:txBody>
      </p:sp>
    </p:spTree>
    <p:extLst>
      <p:ext uri="{BB962C8B-B14F-4D97-AF65-F5344CB8AC3E}">
        <p14:creationId xmlns:p14="http://schemas.microsoft.com/office/powerpoint/2010/main" val="74625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Guess what, we really find a </a:t>
            </a:r>
            <a:r>
              <a:rPr lang="en-US" dirty="0"/>
              <a:t>vulnerable Shopping Website</a:t>
            </a:r>
            <a:r>
              <a:rPr lang="en-CN" dirty="0"/>
              <a:t> full of bugs. It is called Juice Shop.</a:t>
            </a:r>
          </a:p>
          <a:p>
            <a:r>
              <a:rPr lang="en-CN" dirty="0"/>
              <a:t>This is the main page of </a:t>
            </a:r>
            <a:r>
              <a:rPr lang="en-US" dirty="0"/>
              <a:t>the Juice</a:t>
            </a:r>
            <a:r>
              <a:rPr lang="en-CN" dirty="0"/>
              <a:t> </a:t>
            </a:r>
            <a:r>
              <a:rPr lang="en-US" dirty="0"/>
              <a:t>Shop</a:t>
            </a:r>
            <a:r>
              <a:rPr lang="en-CN" dirty="0"/>
              <a:t> website. Just like the other normal website, you can sign up </a:t>
            </a:r>
            <a:r>
              <a:rPr lang="en-US" dirty="0"/>
              <a:t>for an</a:t>
            </a:r>
            <a:r>
              <a:rPr lang="en-CN" dirty="0"/>
              <a:t> account, </a:t>
            </a:r>
            <a:r>
              <a:rPr lang="en-US" dirty="0"/>
              <a:t>and log in</a:t>
            </a:r>
            <a:r>
              <a:rPr lang="en-CN" dirty="0"/>
              <a:t>.</a:t>
            </a:r>
          </a:p>
          <a:p>
            <a:r>
              <a:rPr lang="en-CN" dirty="0"/>
              <a:t>You can also add items such as juice to the basket and choose a coupon to buy.</a:t>
            </a:r>
          </a:p>
          <a:p>
            <a:r>
              <a:rPr lang="en-CN" dirty="0"/>
              <a:t>If you feel dispointed to the website, you can also give some feedback, but you need do the right CAPTCHA.</a:t>
            </a:r>
          </a:p>
          <a:p>
            <a:r>
              <a:rPr lang="en-CN" dirty="0"/>
              <a:t>So real, isn’t it.?</a:t>
            </a:r>
          </a:p>
        </p:txBody>
      </p:sp>
      <p:sp>
        <p:nvSpPr>
          <p:cNvPr id="4" name="Slide Number Placeholder 3"/>
          <p:cNvSpPr>
            <a:spLocks noGrp="1"/>
          </p:cNvSpPr>
          <p:nvPr>
            <p:ph type="sldNum" sz="quarter" idx="5"/>
          </p:nvPr>
        </p:nvSpPr>
        <p:spPr/>
        <p:txBody>
          <a:bodyPr/>
          <a:lstStyle/>
          <a:p>
            <a:fld id="{D256E95E-57AA-4526-AA4C-3002F47FB13B}" type="slidenum">
              <a:rPr lang="en-US" smtClean="0"/>
              <a:t>3</a:t>
            </a:fld>
            <a:endParaRPr lang="en-US"/>
          </a:p>
        </p:txBody>
      </p:sp>
    </p:spTree>
    <p:extLst>
      <p:ext uri="{BB962C8B-B14F-4D97-AF65-F5344CB8AC3E}">
        <p14:creationId xmlns:p14="http://schemas.microsoft.com/office/powerpoint/2010/main" val="63195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Based on that, we </a:t>
            </a:r>
            <a:r>
              <a:rPr lang="en-US" dirty="0"/>
              <a:t>came</a:t>
            </a:r>
            <a:r>
              <a:rPr lang="en-CN" dirty="0"/>
              <a:t> up with such a framework for our project.</a:t>
            </a:r>
          </a:p>
          <a:p>
            <a:r>
              <a:rPr lang="en-CN" dirty="0"/>
              <a:t>Just like </a:t>
            </a:r>
            <a:r>
              <a:rPr lang="en-US" dirty="0"/>
              <a:t>I</a:t>
            </a:r>
            <a:r>
              <a:rPr lang="en-CN" dirty="0"/>
              <a:t> said, we have 3 motivations, stea</a:t>
            </a:r>
            <a:r>
              <a:rPr lang="en-US" altLang="zh-CN" dirty="0"/>
              <a:t>l the account, fake coupons, and paint bad feedback.</a:t>
            </a:r>
          </a:p>
          <a:p>
            <a:r>
              <a:rPr lang="en-US" dirty="0"/>
              <a:t>So we </a:t>
            </a:r>
            <a:r>
              <a:rPr lang="en-US" altLang="zh-CN" dirty="0"/>
              <a:t>find 3 vulnerabilities: 1, 2, 3</a:t>
            </a:r>
          </a:p>
          <a:p>
            <a:r>
              <a:rPr lang="en-US" dirty="0"/>
              <a:t>And we focus on 3 questions: </a:t>
            </a:r>
          </a:p>
          <a:p>
            <a:pPr marL="285750" indent="-285750">
              <a:buFontTx/>
              <a:buChar char="-"/>
            </a:pPr>
            <a:r>
              <a:rPr lang="en-US" dirty="0"/>
              <a:t>Firstly: Why, why do these vulnerabilities exist? We want to find it based on the theoretical coding analysis</a:t>
            </a:r>
          </a:p>
          <a:p>
            <a:pPr marL="285750" indent="-285750">
              <a:buFontTx/>
              <a:buChar char="-"/>
            </a:pPr>
            <a:r>
              <a:rPr lang="en-US" dirty="0"/>
              <a:t>Secondly: What, what methods to crack it? We will show the detailed steps to crack it.</a:t>
            </a:r>
          </a:p>
          <a:p>
            <a:pPr marL="285750" indent="-285750">
              <a:buFontTx/>
              <a:buChar char="-"/>
            </a:pPr>
            <a:r>
              <a:rPr lang="en-US" dirty="0"/>
              <a:t>Thirdly: How, the final things we need to do is how, how we can fix it.</a:t>
            </a:r>
            <a:endParaRPr lang="en-CN" dirty="0"/>
          </a:p>
          <a:p>
            <a:r>
              <a:rPr lang="en-CN" dirty="0"/>
              <a:t>We will introduce them one by one, Let’s welcome Zhang Weijie to tell the the detail about the Vulnerability 1, how we can steal WangZiYang’s account to buy items for us ?</a:t>
            </a:r>
          </a:p>
          <a:p>
            <a:r>
              <a:rPr lang="en-CN" dirty="0"/>
              <a:t>Welcome!</a:t>
            </a:r>
          </a:p>
        </p:txBody>
      </p:sp>
      <p:sp>
        <p:nvSpPr>
          <p:cNvPr id="4" name="Slide Number Placeholder 3"/>
          <p:cNvSpPr>
            <a:spLocks noGrp="1"/>
          </p:cNvSpPr>
          <p:nvPr>
            <p:ph type="sldNum" sz="quarter" idx="5"/>
          </p:nvPr>
        </p:nvSpPr>
        <p:spPr/>
        <p:txBody>
          <a:bodyPr/>
          <a:lstStyle/>
          <a:p>
            <a:fld id="{D256E95E-57AA-4526-AA4C-3002F47FB13B}" type="slidenum">
              <a:rPr lang="en-US" smtClean="0"/>
              <a:t>4</a:t>
            </a:fld>
            <a:endParaRPr lang="en-US"/>
          </a:p>
        </p:txBody>
      </p:sp>
    </p:spTree>
    <p:extLst>
      <p:ext uri="{BB962C8B-B14F-4D97-AF65-F5344CB8AC3E}">
        <p14:creationId xmlns:p14="http://schemas.microsoft.com/office/powerpoint/2010/main" val="112254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5E361-9054-6B54-432C-342077632B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5473FB-C25C-9D69-1AF2-208B67470F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C7B04E9-807E-318E-D2CD-297477170768}"/>
              </a:ext>
            </a:extLst>
          </p:cNvPr>
          <p:cNvSpPr>
            <a:spLocks noGrp="1"/>
          </p:cNvSpPr>
          <p:nvPr>
            <p:ph type="body" idx="3"/>
          </p:nvPr>
        </p:nvSpPr>
        <p:spPr/>
        <p:txBody>
          <a:bodyPr/>
          <a:lstStyle/>
          <a:p>
            <a:pPr algn="l">
              <a:buFont typeface="Arial" panose="020B0604020202020204" pitchFamily="34" charset="0"/>
              <a:buNone/>
            </a:pPr>
            <a:endParaRPr lang="zh-CN" altLang="en-US" b="0" i="0" dirty="0">
              <a:solidFill>
                <a:srgbClr val="1F2328"/>
              </a:solidFill>
              <a:effectLst/>
              <a:latin typeface="-apple-system"/>
            </a:endParaRPr>
          </a:p>
        </p:txBody>
      </p:sp>
    </p:spTree>
    <p:extLst>
      <p:ext uri="{BB962C8B-B14F-4D97-AF65-F5344CB8AC3E}">
        <p14:creationId xmlns:p14="http://schemas.microsoft.com/office/powerpoint/2010/main" val="109193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7</a:t>
            </a:fld>
            <a:endParaRPr lang="en-US"/>
          </a:p>
        </p:txBody>
      </p:sp>
    </p:spTree>
    <p:extLst>
      <p:ext uri="{BB962C8B-B14F-4D97-AF65-F5344CB8AC3E}">
        <p14:creationId xmlns:p14="http://schemas.microsoft.com/office/powerpoint/2010/main" val="92937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E651-9685-64E0-8888-3DCEE9D2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A976B-063F-55EB-1CA0-CF215B16A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CE6F9-8FA0-6AFC-EABA-175483A27C6D}"/>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CBFDBFB-17AC-91C4-6246-EA4387F5B467}"/>
              </a:ext>
            </a:extLst>
          </p:cNvPr>
          <p:cNvSpPr>
            <a:spLocks noGrp="1"/>
          </p:cNvSpPr>
          <p:nvPr>
            <p:ph type="sldNum" sz="quarter" idx="5"/>
          </p:nvPr>
        </p:nvSpPr>
        <p:spPr/>
        <p:txBody>
          <a:bodyPr/>
          <a:lstStyle/>
          <a:p>
            <a:fld id="{D256E95E-57AA-4526-AA4C-3002F47FB13B}" type="slidenum">
              <a:rPr lang="en-US" smtClean="0"/>
              <a:t>8</a:t>
            </a:fld>
            <a:endParaRPr lang="en-US"/>
          </a:p>
        </p:txBody>
      </p:sp>
    </p:spTree>
    <p:extLst>
      <p:ext uri="{BB962C8B-B14F-4D97-AF65-F5344CB8AC3E}">
        <p14:creationId xmlns:p14="http://schemas.microsoft.com/office/powerpoint/2010/main" val="261656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9</a:t>
            </a:fld>
            <a:endParaRPr lang="en-US"/>
          </a:p>
        </p:txBody>
      </p:sp>
    </p:spTree>
    <p:extLst>
      <p:ext uri="{BB962C8B-B14F-4D97-AF65-F5344CB8AC3E}">
        <p14:creationId xmlns:p14="http://schemas.microsoft.com/office/powerpoint/2010/main" val="1827290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50" name="think-cell Slide" r:id="rId4" imgW="7620" imgH="7620" progId="TCLayout.ActiveDocument.1">
                  <p:embed/>
                </p:oleObj>
              </mc:Choice>
              <mc:Fallback>
                <p:oleObj name="think-cell Slide" r:id="rId4" imgW="7620" imgH="7620" progId="TCLayout.ActiveDocument.1">
                  <p:embed/>
                  <p:pic>
                    <p:nvPicPr>
                      <p:cNvPr id="0" name="图片 13987"/>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074" name="think-cell Slide" r:id="rId4" imgW="7620" imgH="7620" progId="TCLayout.ActiveDocument.1">
                  <p:embed/>
                </p:oleObj>
              </mc:Choice>
              <mc:Fallback>
                <p:oleObj name="think-cell Slide" r:id="rId4" imgW="7620" imgH="7620" progId="TCLayout.ActiveDocument.1">
                  <p:embed/>
                  <p:pic>
                    <p:nvPicPr>
                      <p:cNvPr id="0" name="图片 1501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098" name="think-cell Slide" r:id="rId4" imgW="7620" imgH="7620" progId="TCLayout.ActiveDocument.1">
                  <p:embed/>
                </p:oleObj>
              </mc:Choice>
              <mc:Fallback>
                <p:oleObj name="think-cell Slide" r:id="rId4" imgW="7620" imgH="7620" progId="TCLayout.ActiveDocument.1">
                  <p:embed/>
                  <p:pic>
                    <p:nvPicPr>
                      <p:cNvPr id="0" name="图片 16035"/>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122" name="think-cell Slide" r:id="rId4" imgW="7620" imgH="7620" progId="TCLayout.ActiveDocument.1">
                  <p:embed/>
                </p:oleObj>
              </mc:Choice>
              <mc:Fallback>
                <p:oleObj name="think-cell Slide" r:id="rId4" imgW="7620" imgH="7620" progId="TCLayout.ActiveDocument.1">
                  <p:embed/>
                  <p:pic>
                    <p:nvPicPr>
                      <p:cNvPr id="0" name="图片 17059"/>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146" name="think-cell Slide" r:id="rId4" imgW="7620" imgH="7620" progId="TCLayout.ActiveDocument.1">
                  <p:embed/>
                </p:oleObj>
              </mc:Choice>
              <mc:Fallback>
                <p:oleObj name="think-cell Slide" r:id="rId4" imgW="7620" imgH="7620" progId="TCLayout.ActiveDocument.1">
                  <p:embed/>
                  <p:pic>
                    <p:nvPicPr>
                      <p:cNvPr id="0" name="图片 18083"/>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34026" name="think-cell Slide" r:id="rId9" imgW="12700" imgH="12700" progId="TCLayout.ActiveDocument.1">
                  <p:embed/>
                </p:oleObj>
              </mc:Choice>
              <mc:Fallback>
                <p:oleObj name="think-cell Slide" r:id="rId9" imgW="12700" imgH="12700" progId="TCLayout.ActiveDocument.1">
                  <p:embed/>
                  <p:pic>
                    <p:nvPicPr>
                      <p:cNvPr id="0" name="图片 12963"/>
                      <p:cNvPicPr/>
                      <p:nvPr/>
                    </p:nvPicPr>
                    <p:blipFill>
                      <a:blip r:embed="rId10"/>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tags" Target="../tags/tag11.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notesSlide" Target="../notesSlides/notesSlide16.xml"/><Relationship Id="rId10" Type="http://schemas.openxmlformats.org/officeDocument/2006/relationships/image" Target="../media/image39.png"/><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40.svg"/><Relationship Id="rId3" Type="http://schemas.openxmlformats.org/officeDocument/2006/relationships/tags" Target="../tags/tag14.xml"/><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9.png"/><Relationship Id="rId2" Type="http://schemas.openxmlformats.org/officeDocument/2006/relationships/tags" Target="../tags/tag13.xml"/><Relationship Id="rId16" Type="http://schemas.openxmlformats.org/officeDocument/2006/relationships/image" Target="../media/image53.svg"/><Relationship Id="rId20" Type="http://schemas.openxmlformats.org/officeDocument/2006/relationships/image" Target="../media/image42.svg"/><Relationship Id="rId1" Type="http://schemas.openxmlformats.org/officeDocument/2006/relationships/tags" Target="../tags/tag1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notesSlide" Target="../notesSlides/notesSlide17.xml"/><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41.png"/><Relationship Id="rId4" Type="http://schemas.openxmlformats.org/officeDocument/2006/relationships/slideLayout" Target="../slideLayouts/slideLayout2.xml"/><Relationship Id="rId9" Type="http://schemas.openxmlformats.org/officeDocument/2006/relationships/image" Target="../media/image46.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17.xml"/><Relationship Id="rId7" Type="http://schemas.openxmlformats.org/officeDocument/2006/relationships/image" Target="../media/image5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3000/rest/products/search?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localhost:3000/rest/products/search?q=%27" TargetMode="Externa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004" name="think-cell Slide" r:id="rId5" imgW="7620" imgH="7620" progId="TCLayout.ActiveDocument.1">
                  <p:embed/>
                </p:oleObj>
              </mc:Choice>
              <mc:Fallback>
                <p:oleObj name="think-cell Slide" r:id="rId5" imgW="7620" imgH="7620" progId="TCLayout.ActiveDocument.1">
                  <p:embed/>
                  <p:pic>
                    <p:nvPicPr>
                      <p:cNvPr id="0" name="图片 19107"/>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标题 4"/>
          <p:cNvSpPr>
            <a:spLocks noGrp="1"/>
          </p:cNvSpPr>
          <p:nvPr>
            <p:ph type="ctrTitle"/>
          </p:nvPr>
        </p:nvSpPr>
        <p:spPr>
          <a:xfrm>
            <a:off x="271683" y="3542883"/>
            <a:ext cx="9361046" cy="498713"/>
          </a:xfrm>
        </p:spPr>
        <p:txBody>
          <a:bodyPr anchor="ctr"/>
          <a:lstStyle/>
          <a:p>
            <a:pPr>
              <a:lnSpc>
                <a:spcPct val="100000"/>
              </a:lnSpc>
            </a:pPr>
            <a:r>
              <a:rPr lang="en-US" sz="25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Information Security Project</a:t>
            </a:r>
            <a:endParaRPr lang="en-US" sz="2500" dirty="0">
              <a:latin typeface="Palatino Linotype" panose="02040502050505030304" pitchFamily="18" charset="0"/>
            </a:endParaRPr>
          </a:p>
        </p:txBody>
      </p:sp>
      <p:sp>
        <p:nvSpPr>
          <p:cNvPr id="10" name="标题 4"/>
          <p:cNvSpPr txBox="1"/>
          <p:nvPr/>
        </p:nvSpPr>
        <p:spPr bwMode="auto">
          <a:xfrm>
            <a:off x="271683" y="2283276"/>
            <a:ext cx="9361046" cy="1033430"/>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Eliminating Zero-Yuan Purchases:</a:t>
            </a:r>
          </a:p>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Finding, Cracking, and Fixing Common Vulnerabilities in Shopping Websites</a:t>
            </a:r>
            <a:endParaRPr lang="en-US" sz="1800" dirty="0">
              <a:effectLst/>
              <a:latin typeface="Palatino Linotype" panose="02040502050505030304" pitchFamily="18" charset="0"/>
              <a:ea typeface="等线" panose="02010600030101010101" pitchFamily="2" charset="-122"/>
              <a:cs typeface="Times New Roman" panose="02020603050405020304" pitchFamily="18" charset="0"/>
            </a:endParaRPr>
          </a:p>
        </p:txBody>
      </p:sp>
      <p:sp>
        <p:nvSpPr>
          <p:cNvPr id="14" name="文本占位符 8">
            <a:extLst>
              <a:ext uri="{FF2B5EF4-FFF2-40B4-BE49-F238E27FC236}">
                <a16:creationId xmlns:a16="http://schemas.microsoft.com/office/drawing/2014/main" id="{42F51AF2-220A-6247-8911-7648D843B76D}"/>
              </a:ext>
            </a:extLst>
          </p:cNvPr>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15" name="文本占位符 8">
            <a:extLst>
              <a:ext uri="{FF2B5EF4-FFF2-40B4-BE49-F238E27FC236}">
                <a16:creationId xmlns:a16="http://schemas.microsoft.com/office/drawing/2014/main" id="{B4963BC9-2F7D-F74C-890D-074E4CEF623C}"/>
              </a:ext>
            </a:extLst>
          </p:cNvPr>
          <p:cNvSpPr txBox="1"/>
          <p:nvPr/>
        </p:nvSpPr>
        <p:spPr>
          <a:xfrm>
            <a:off x="266199" y="520984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cSld>
  <p:clrMapOvr>
    <a:masterClrMapping/>
  </p:clrMapOvr>
  <mc:AlternateContent xmlns:mc="http://schemas.openxmlformats.org/markup-compatibility/2006" xmlns:p14="http://schemas.microsoft.com/office/powerpoint/2010/main">
    <mc:Choice Requires="p14">
      <p:transition spd="slow" p14:dur="2000" advTm="33773"/>
    </mc:Choice>
    <mc:Fallback xmlns="">
      <p:transition spd="slow" advTm="33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128A-D3F9-A0D3-E537-4CD40CBDA7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596575D-D7EF-B37E-1D86-469374290F08}"/>
              </a:ext>
            </a:extLst>
          </p:cNvPr>
          <p:cNvSpPr/>
          <p:nvPr/>
        </p:nvSpPr>
        <p:spPr>
          <a:xfrm>
            <a:off x="91666" y="2385678"/>
            <a:ext cx="9721080" cy="1878750"/>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E3AD5AC8-119A-A22B-4E03-A3B66F5B59C7}"/>
              </a:ext>
            </a:extLst>
          </p:cNvPr>
          <p:cNvPicPr>
            <a:picLocks noChangeAspect="1"/>
          </p:cNvPicPr>
          <p:nvPr/>
        </p:nvPicPr>
        <p:blipFill>
          <a:blip r:embed="rId3"/>
          <a:srcRect r="22935" b="58935"/>
          <a:stretch/>
        </p:blipFill>
        <p:spPr>
          <a:xfrm>
            <a:off x="146968" y="2479181"/>
            <a:ext cx="5385594" cy="1651243"/>
          </a:xfrm>
          <a:prstGeom prst="rect">
            <a:avLst/>
          </a:prstGeom>
        </p:spPr>
      </p:pic>
      <p:grpSp>
        <p:nvGrpSpPr>
          <p:cNvPr id="43" name="Group 42">
            <a:extLst>
              <a:ext uri="{FF2B5EF4-FFF2-40B4-BE49-F238E27FC236}">
                <a16:creationId xmlns:a16="http://schemas.microsoft.com/office/drawing/2014/main" id="{8014DF4A-C3BC-7DA7-BBE5-AA917E8052D7}"/>
              </a:ext>
            </a:extLst>
          </p:cNvPr>
          <p:cNvGrpSpPr/>
          <p:nvPr/>
        </p:nvGrpSpPr>
        <p:grpSpPr>
          <a:xfrm>
            <a:off x="6032326" y="2673710"/>
            <a:ext cx="2952328" cy="1485746"/>
            <a:chOff x="6032326" y="2673710"/>
            <a:chExt cx="2952328" cy="1485746"/>
          </a:xfrm>
        </p:grpSpPr>
        <p:sp>
          <p:nvSpPr>
            <p:cNvPr id="36" name="Rectangle: Rounded Corners 35">
              <a:extLst>
                <a:ext uri="{FF2B5EF4-FFF2-40B4-BE49-F238E27FC236}">
                  <a16:creationId xmlns:a16="http://schemas.microsoft.com/office/drawing/2014/main" id="{9A2D9663-A378-3E89-F297-46062BAA19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x</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38" name="Arrow: Down 37">
              <a:extLst>
                <a:ext uri="{FF2B5EF4-FFF2-40B4-BE49-F238E27FC236}">
                  <a16:creationId xmlns:a16="http://schemas.microsoft.com/office/drawing/2014/main" id="{13355592-7FBE-ED82-D83F-634ED0836FB0}"/>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Rectangle: Rounded Corners 38">
              <a:extLst>
                <a:ext uri="{FF2B5EF4-FFF2-40B4-BE49-F238E27FC236}">
                  <a16:creationId xmlns:a16="http://schemas.microsoft.com/office/drawing/2014/main" id="{769FBF01-D22E-AF46-E3B3-FFD6648CA51D}"/>
                </a:ext>
              </a:extLst>
            </p:cNvPr>
            <p:cNvSpPr/>
            <p:nvPr/>
          </p:nvSpPr>
          <p:spPr>
            <a:xfrm>
              <a:off x="6860418" y="3595584"/>
              <a:ext cx="2124236" cy="550802"/>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rgbClr val="9B1717"/>
                  </a:solidFill>
                  <a:latin typeface="Palatino Linotype" panose="02040502050505030304" pitchFamily="18" charset="0"/>
                  <a:ea typeface="宋体" panose="02010600030101010101" pitchFamily="2" charset="-122"/>
                </a:rPr>
                <a:t>no such table: x</a:t>
              </a:r>
            </a:p>
          </p:txBody>
        </p:sp>
        <p:sp>
          <p:nvSpPr>
            <p:cNvPr id="41" name="TextBox 40">
              <a:extLst>
                <a:ext uri="{FF2B5EF4-FFF2-40B4-BE49-F238E27FC236}">
                  <a16:creationId xmlns:a16="http://schemas.microsoft.com/office/drawing/2014/main" id="{674E863D-BFD8-2BC9-6765-87FA14B0E59C}"/>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42" name="TextBox 41">
              <a:extLst>
                <a:ext uri="{FF2B5EF4-FFF2-40B4-BE49-F238E27FC236}">
                  <a16:creationId xmlns:a16="http://schemas.microsoft.com/office/drawing/2014/main" id="{F9A8BE9B-0070-DF9F-210F-6B30E15005E7}"/>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sp>
        <p:nvSpPr>
          <p:cNvPr id="44" name="Arrow: Down 43">
            <a:extLst>
              <a:ext uri="{FF2B5EF4-FFF2-40B4-BE49-F238E27FC236}">
                <a16:creationId xmlns:a16="http://schemas.microsoft.com/office/drawing/2014/main" id="{002B33AA-208D-AD70-4E7E-77847F327C81}"/>
              </a:ext>
            </a:extLst>
          </p:cNvPr>
          <p:cNvSpPr/>
          <p:nvPr/>
        </p:nvSpPr>
        <p:spPr>
          <a:xfrm>
            <a:off x="4439664" y="4353288"/>
            <a:ext cx="648330" cy="232902"/>
          </a:xfrm>
          <a:prstGeom prst="downArrow">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7BCCFD-7760-5C37-9E95-061DB3DDAD14}"/>
              </a:ext>
            </a:extLst>
          </p:cNvPr>
          <p:cNvSpPr txBox="1"/>
          <p:nvPr/>
        </p:nvSpPr>
        <p:spPr>
          <a:xfrm>
            <a:off x="5178934" y="4356699"/>
            <a:ext cx="2122376"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9B1717"/>
                </a:solidFill>
                <a:latin typeface="Palatino Linotype" panose="02040502050505030304" pitchFamily="18" charset="0"/>
                <a:cs typeface="Arial" panose="020B0604020202020204" pitchFamily="34" charset="0"/>
              </a:rPr>
              <a:t>Guess the table name !</a:t>
            </a:r>
            <a:endParaRPr lang="zh-CN" altLang="en-US" sz="1600" b="1" dirty="0">
              <a:solidFill>
                <a:srgbClr val="9B1717"/>
              </a:solidFill>
              <a:latin typeface="Palatino Linotype" panose="0204050205050503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4FE54057-B2AB-BFB1-1167-08141095458E}"/>
              </a:ext>
            </a:extLst>
          </p:cNvPr>
          <p:cNvSpPr/>
          <p:nvPr/>
        </p:nvSpPr>
        <p:spPr>
          <a:xfrm>
            <a:off x="71852" y="4674179"/>
            <a:ext cx="9721080" cy="2167332"/>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8954A650-78A4-F42A-955E-43B5A87CC9F8}"/>
              </a:ext>
            </a:extLst>
          </p:cNvPr>
          <p:cNvGrpSpPr/>
          <p:nvPr/>
        </p:nvGrpSpPr>
        <p:grpSpPr>
          <a:xfrm>
            <a:off x="6028921" y="4980288"/>
            <a:ext cx="2952328" cy="1797878"/>
            <a:chOff x="6032326" y="2673710"/>
            <a:chExt cx="2952328" cy="1797878"/>
          </a:xfrm>
        </p:grpSpPr>
        <p:sp>
          <p:nvSpPr>
            <p:cNvPr id="49" name="Rectangle: Rounded Corners 48">
              <a:extLst>
                <a:ext uri="{FF2B5EF4-FFF2-40B4-BE49-F238E27FC236}">
                  <a16:creationId xmlns:a16="http://schemas.microsoft.com/office/drawing/2014/main" id="{2F8FD427-4987-43F4-430F-7EB3B60C4937}"/>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50" name="Arrow: Down 49">
              <a:extLst>
                <a:ext uri="{FF2B5EF4-FFF2-40B4-BE49-F238E27FC236}">
                  <a16:creationId xmlns:a16="http://schemas.microsoft.com/office/drawing/2014/main" id="{73387395-E31D-166F-3A44-47739387A241}"/>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497D8976-2A89-A79B-B637-F1E5A96A52A5}"/>
                </a:ext>
              </a:extLst>
            </p:cNvPr>
            <p:cNvSpPr/>
            <p:nvPr/>
          </p:nvSpPr>
          <p:spPr>
            <a:xfrm>
              <a:off x="6860418" y="3564889"/>
              <a:ext cx="2124236" cy="906699"/>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dirty="0">
                  <a:solidFill>
                    <a:srgbClr val="9B1717"/>
                  </a:solidFill>
                  <a:latin typeface="Palatino Linotype" panose="02040502050505030304" pitchFamily="18" charset="0"/>
                  <a:ea typeface="宋体" panose="02010600030101010101" pitchFamily="2" charset="-122"/>
                </a:rPr>
                <a:t>The left and right of UNION do not have the same number of result columns</a:t>
              </a:r>
            </a:p>
          </p:txBody>
        </p:sp>
        <p:sp>
          <p:nvSpPr>
            <p:cNvPr id="52" name="TextBox 51">
              <a:extLst>
                <a:ext uri="{FF2B5EF4-FFF2-40B4-BE49-F238E27FC236}">
                  <a16:creationId xmlns:a16="http://schemas.microsoft.com/office/drawing/2014/main" id="{27CE01E6-D300-4DAB-7302-F6612D0CEE72}"/>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53" name="TextBox 52">
              <a:extLst>
                <a:ext uri="{FF2B5EF4-FFF2-40B4-BE49-F238E27FC236}">
                  <a16:creationId xmlns:a16="http://schemas.microsoft.com/office/drawing/2014/main" id="{BBACB34B-AA26-D0EF-A681-AB8600482065}"/>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pic>
        <p:nvPicPr>
          <p:cNvPr id="57" name="Picture 56">
            <a:extLst>
              <a:ext uri="{FF2B5EF4-FFF2-40B4-BE49-F238E27FC236}">
                <a16:creationId xmlns:a16="http://schemas.microsoft.com/office/drawing/2014/main" id="{73239575-FBC4-9B1D-B4C1-2D45B0B263FF}"/>
              </a:ext>
            </a:extLst>
          </p:cNvPr>
          <p:cNvPicPr>
            <a:picLocks noChangeAspect="1"/>
          </p:cNvPicPr>
          <p:nvPr/>
        </p:nvPicPr>
        <p:blipFill>
          <a:blip r:embed="rId4"/>
          <a:stretch>
            <a:fillRect/>
          </a:stretch>
        </p:blipFill>
        <p:spPr>
          <a:xfrm>
            <a:off x="146968" y="4853702"/>
            <a:ext cx="5577214" cy="1236772"/>
          </a:xfrm>
          <a:prstGeom prst="rect">
            <a:avLst/>
          </a:prstGeom>
        </p:spPr>
      </p:pic>
      <p:sp>
        <p:nvSpPr>
          <p:cNvPr id="58" name="TextBox 57">
            <a:extLst>
              <a:ext uri="{FF2B5EF4-FFF2-40B4-BE49-F238E27FC236}">
                <a16:creationId xmlns:a16="http://schemas.microsoft.com/office/drawing/2014/main" id="{084B93BB-B179-B8E6-A8C6-B383356B5CFD}"/>
              </a:ext>
            </a:extLst>
          </p:cNvPr>
          <p:cNvSpPr txBox="1"/>
          <p:nvPr/>
        </p:nvSpPr>
        <p:spPr>
          <a:xfrm>
            <a:off x="1753116" y="6407502"/>
            <a:ext cx="2883738"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741111"/>
                </a:solidFill>
                <a:latin typeface="Palatino Linotype" panose="02040502050505030304" pitchFamily="18" charset="0"/>
                <a:cs typeface="Arial" panose="020B0604020202020204" pitchFamily="34" charset="0"/>
              </a:rPr>
              <a:t>Yes! We get table name “users”</a:t>
            </a:r>
            <a:endParaRPr lang="zh-CN" altLang="en-US" sz="1600" b="1" dirty="0">
              <a:solidFill>
                <a:srgbClr val="741111"/>
              </a:solidFill>
              <a:latin typeface="Palatino Linotype" panose="02040502050505030304" pitchFamily="18" charset="0"/>
              <a:cs typeface="Arial" panose="020B0604020202020204" pitchFamily="34" charset="0"/>
            </a:endParaRPr>
          </a:p>
        </p:txBody>
      </p:sp>
      <p:sp>
        <p:nvSpPr>
          <p:cNvPr id="29" name="TextBox 28">
            <a:extLst>
              <a:ext uri="{FF2B5EF4-FFF2-40B4-BE49-F238E27FC236}">
                <a16:creationId xmlns:a16="http://schemas.microsoft.com/office/drawing/2014/main" id="{10213915-5718-0F41-B2F5-11090617DD5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#2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Do SQL injection</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40" name="标题 1">
            <a:extLst>
              <a:ext uri="{FF2B5EF4-FFF2-40B4-BE49-F238E27FC236}">
                <a16:creationId xmlns:a16="http://schemas.microsoft.com/office/drawing/2014/main" id="{BB2FE2C1-C6DD-264E-B51E-7F57F1C7AC87}"/>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grpSp>
        <p:nvGrpSpPr>
          <p:cNvPr id="47" name="Group 46">
            <a:extLst>
              <a:ext uri="{FF2B5EF4-FFF2-40B4-BE49-F238E27FC236}">
                <a16:creationId xmlns:a16="http://schemas.microsoft.com/office/drawing/2014/main" id="{815B492C-30D5-5B46-B524-F709A6713594}"/>
              </a:ext>
            </a:extLst>
          </p:cNvPr>
          <p:cNvGrpSpPr/>
          <p:nvPr/>
        </p:nvGrpSpPr>
        <p:grpSpPr>
          <a:xfrm>
            <a:off x="289836" y="1524997"/>
            <a:ext cx="9323264" cy="576421"/>
            <a:chOff x="415701" y="1530070"/>
            <a:chExt cx="9323264" cy="576421"/>
          </a:xfrm>
        </p:grpSpPr>
        <p:sp>
          <p:nvSpPr>
            <p:cNvPr id="54" name="Rectangle: Rounded Corners 3">
              <a:extLst>
                <a:ext uri="{FF2B5EF4-FFF2-40B4-BE49-F238E27FC236}">
                  <a16:creationId xmlns:a16="http://schemas.microsoft.com/office/drawing/2014/main" id="{68415746-AF84-3148-9389-21F3C1FE26FA}"/>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5" name="Rectangle: Rounded Corners 5">
              <a:extLst>
                <a:ext uri="{FF2B5EF4-FFF2-40B4-BE49-F238E27FC236}">
                  <a16:creationId xmlns:a16="http://schemas.microsoft.com/office/drawing/2014/main" id="{DD5FB9B1-C872-AB49-A00A-B41048D46721}"/>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6" name="Rectangle: Rounded Corners 7">
              <a:extLst>
                <a:ext uri="{FF2B5EF4-FFF2-40B4-BE49-F238E27FC236}">
                  <a16:creationId xmlns:a16="http://schemas.microsoft.com/office/drawing/2014/main" id="{BE1AA5F6-0136-4C46-A5B6-6BF200FE9445}"/>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9" name="Arrow: Right 8">
              <a:extLst>
                <a:ext uri="{FF2B5EF4-FFF2-40B4-BE49-F238E27FC236}">
                  <a16:creationId xmlns:a16="http://schemas.microsoft.com/office/drawing/2014/main" id="{337232B9-E7C4-694D-AF4A-4B868DA60A8B}"/>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0" name="Arrow: Right 9">
              <a:extLst>
                <a:ext uri="{FF2B5EF4-FFF2-40B4-BE49-F238E27FC236}">
                  <a16:creationId xmlns:a16="http://schemas.microsoft.com/office/drawing/2014/main" id="{EB144E61-1BAB-D741-AD76-D98111606388}"/>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057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686C-E772-3EC3-118E-329BB13593F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6C2B888-9EE5-634E-5963-8FC371B1B0E1}"/>
              </a:ext>
            </a:extLst>
          </p:cNvPr>
          <p:cNvSpPr txBox="1"/>
          <p:nvPr/>
        </p:nvSpPr>
        <p:spPr>
          <a:xfrm>
            <a:off x="2647950" y="2649802"/>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Find the right number of returned columns</a:t>
            </a:r>
            <a:endParaRPr lang="zh-CN" altLang="en-US" sz="1600" b="1" dirty="0">
              <a:solidFill>
                <a:srgbClr val="9B1717"/>
              </a:solidFill>
              <a:latin typeface="Palatino Linotype" panose="02040502050505030304" pitchFamily="18" charset="0"/>
              <a:ea typeface="宋体" panose="02010600030101010101" pitchFamily="2" charset="-122"/>
            </a:endParaRPr>
          </a:p>
        </p:txBody>
      </p:sp>
      <p:grpSp>
        <p:nvGrpSpPr>
          <p:cNvPr id="11" name="Group 10">
            <a:extLst>
              <a:ext uri="{FF2B5EF4-FFF2-40B4-BE49-F238E27FC236}">
                <a16:creationId xmlns:a16="http://schemas.microsoft.com/office/drawing/2014/main" id="{5784EE02-C319-97F1-CD8A-6589D7A79FFE}"/>
              </a:ext>
            </a:extLst>
          </p:cNvPr>
          <p:cNvGrpSpPr/>
          <p:nvPr/>
        </p:nvGrpSpPr>
        <p:grpSpPr>
          <a:xfrm>
            <a:off x="260322" y="3203028"/>
            <a:ext cx="2545560" cy="550802"/>
            <a:chOff x="6439094" y="2673710"/>
            <a:chExt cx="2545560" cy="550802"/>
          </a:xfrm>
        </p:grpSpPr>
        <p:sp>
          <p:nvSpPr>
            <p:cNvPr id="12" name="Rectangle: Rounded Corners 11">
              <a:extLst>
                <a:ext uri="{FF2B5EF4-FFF2-40B4-BE49-F238E27FC236}">
                  <a16:creationId xmlns:a16="http://schemas.microsoft.com/office/drawing/2014/main" id="{36E018D3-2217-4367-535B-7EED71F422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6" name="TextBox 15">
              <a:extLst>
                <a:ext uri="{FF2B5EF4-FFF2-40B4-BE49-F238E27FC236}">
                  <a16:creationId xmlns:a16="http://schemas.microsoft.com/office/drawing/2014/main" id="{2B9D0503-396D-7C3B-C509-B6D9A38072EB}"/>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sp>
        <p:nvSpPr>
          <p:cNvPr id="17" name="Rectangle: Rounded Corners 16">
            <a:extLst>
              <a:ext uri="{FF2B5EF4-FFF2-40B4-BE49-F238E27FC236}">
                <a16:creationId xmlns:a16="http://schemas.microsoft.com/office/drawing/2014/main" id="{9BD9A022-7894-0663-F857-0AA4951FAB38}"/>
              </a:ext>
            </a:extLst>
          </p:cNvPr>
          <p:cNvSpPr/>
          <p:nvPr/>
        </p:nvSpPr>
        <p:spPr>
          <a:xfrm>
            <a:off x="3385368" y="3203028"/>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8" name="Rectangle: Rounded Corners 17">
            <a:extLst>
              <a:ext uri="{FF2B5EF4-FFF2-40B4-BE49-F238E27FC236}">
                <a16:creationId xmlns:a16="http://schemas.microsoft.com/office/drawing/2014/main" id="{02A5043F-F48C-DAA5-B625-704F8B588783}"/>
              </a:ext>
            </a:extLst>
          </p:cNvPr>
          <p:cNvSpPr/>
          <p:nvPr/>
        </p:nvSpPr>
        <p:spPr>
          <a:xfrm>
            <a:off x="6702488" y="3203028"/>
            <a:ext cx="2840228"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‘1’,’2’,’3’, ‘4’,’5’,’6’, ‘7’,’8’,’9’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9" name="Arrow: Striped Right 18">
            <a:extLst>
              <a:ext uri="{FF2B5EF4-FFF2-40B4-BE49-F238E27FC236}">
                <a16:creationId xmlns:a16="http://schemas.microsoft.com/office/drawing/2014/main" id="{E110E7FA-0DB0-85D2-D14D-9A1293CCEE77}"/>
              </a:ext>
            </a:extLst>
          </p:cNvPr>
          <p:cNvSpPr/>
          <p:nvPr/>
        </p:nvSpPr>
        <p:spPr>
          <a:xfrm>
            <a:off x="5665329" y="3337578"/>
            <a:ext cx="810090" cy="307777"/>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BC557598-54F0-B6EE-6EA1-D6FBB764DCE8}"/>
              </a:ext>
            </a:extLst>
          </p:cNvPr>
          <p:cNvSpPr/>
          <p:nvPr/>
        </p:nvSpPr>
        <p:spPr>
          <a:xfrm>
            <a:off x="2917980" y="3331039"/>
            <a:ext cx="311663" cy="279688"/>
          </a:xfrm>
          <a:prstGeom prst="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673A29D3-4873-60BC-4E5E-E41FF589747F}"/>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4DA74D52-564C-A585-FD55-CA3A829E254C}"/>
              </a:ext>
            </a:extLst>
          </p:cNvPr>
          <p:cNvPicPr>
            <a:picLocks noChangeAspect="1"/>
          </p:cNvPicPr>
          <p:nvPr/>
        </p:nvPicPr>
        <p:blipFill>
          <a:blip r:embed="rId3"/>
          <a:stretch>
            <a:fillRect/>
          </a:stretch>
        </p:blipFill>
        <p:spPr>
          <a:xfrm>
            <a:off x="665457" y="3871233"/>
            <a:ext cx="4732775" cy="2701028"/>
          </a:xfrm>
          <a:prstGeom prst="rect">
            <a:avLst/>
          </a:prstGeom>
        </p:spPr>
      </p:pic>
      <p:sp>
        <p:nvSpPr>
          <p:cNvPr id="27" name="TextBox 26">
            <a:extLst>
              <a:ext uri="{FF2B5EF4-FFF2-40B4-BE49-F238E27FC236}">
                <a16:creationId xmlns:a16="http://schemas.microsoft.com/office/drawing/2014/main" id="{ABA28891-061B-549E-AFE8-EB81AE97EA0B}"/>
              </a:ext>
            </a:extLst>
          </p:cNvPr>
          <p:cNvSpPr txBox="1"/>
          <p:nvPr/>
        </p:nvSpPr>
        <p:spPr>
          <a:xfrm>
            <a:off x="5722758" y="4257886"/>
            <a:ext cx="4270007" cy="307777"/>
          </a:xfrm>
          <a:prstGeom prst="rect">
            <a:avLst/>
          </a:prstGeom>
          <a:noFill/>
          <a:ln w="6350" cap="flat">
            <a:noFill/>
            <a:miter lim="800000"/>
          </a:ln>
        </p:spPr>
        <p:txBody>
          <a:bodyPr wrap="square">
            <a:spAutoFit/>
          </a:bodyPr>
          <a:lstStyle/>
          <a:p>
            <a:r>
              <a:rPr lang="en-US" altLang="zh-CN" sz="1400" dirty="0">
                <a:solidFill>
                  <a:srgbClr val="9B1717"/>
                </a:solidFill>
                <a:latin typeface="Palatino Linotype" panose="02040502050505030304" pitchFamily="18" charset="0"/>
                <a:ea typeface="宋体" panose="02010600030101010101" pitchFamily="2" charset="-122"/>
              </a:rPr>
              <a:t>Yes ! We got right number of returned columns!!!</a:t>
            </a:r>
          </a:p>
        </p:txBody>
      </p:sp>
      <p:sp>
        <p:nvSpPr>
          <p:cNvPr id="28" name="TextBox 27">
            <a:extLst>
              <a:ext uri="{FF2B5EF4-FFF2-40B4-BE49-F238E27FC236}">
                <a16:creationId xmlns:a16="http://schemas.microsoft.com/office/drawing/2014/main" id="{80460A36-7CFD-BC02-22AA-AA0B25E0DA59}"/>
              </a:ext>
            </a:extLst>
          </p:cNvPr>
          <p:cNvSpPr txBox="1"/>
          <p:nvPr/>
        </p:nvSpPr>
        <p:spPr>
          <a:xfrm>
            <a:off x="5621355" y="4996550"/>
            <a:ext cx="4011371" cy="1384995"/>
          </a:xfrm>
          <a:prstGeom prst="rect">
            <a:avLst/>
          </a:prstGeom>
          <a:solidFill>
            <a:schemeClr val="accent3">
              <a:lumMod val="20000"/>
              <a:lumOff val="80000"/>
            </a:schemeClr>
          </a:solidFill>
          <a:ln w="6350" cap="flat">
            <a:noFill/>
            <a:miter lim="800000"/>
          </a:ln>
        </p:spPr>
        <p:txBody>
          <a:bodyPr wrap="square">
            <a:spAutoFit/>
          </a:bodyPr>
          <a:lstStyle/>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But there is no users’ information in the response.</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That’s because ‘1’,’2’</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are </a:t>
            </a:r>
            <a:r>
              <a:rPr lang="en-US" altLang="zh-CN" sz="1400" b="1" dirty="0">
                <a:solidFill>
                  <a:srgbClr val="9B1717"/>
                </a:solidFill>
                <a:latin typeface="Palatino Linotype" panose="02040502050505030304" pitchFamily="18" charset="0"/>
                <a:ea typeface="宋体" panose="02010600030101010101" pitchFamily="2" charset="-122"/>
              </a:rPr>
              <a:t>not right column names.</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We should </a:t>
            </a:r>
            <a:r>
              <a:rPr lang="en-US" altLang="zh-CN" sz="1400" b="1" dirty="0">
                <a:solidFill>
                  <a:srgbClr val="9B1717"/>
                </a:solidFill>
                <a:latin typeface="Palatino Linotype" panose="02040502050505030304" pitchFamily="18" charset="0"/>
                <a:ea typeface="宋体" panose="02010600030101010101" pitchFamily="2" charset="-122"/>
              </a:rPr>
              <a:t>guess</a:t>
            </a:r>
            <a:r>
              <a:rPr lang="en-US" altLang="zh-CN" sz="1400" dirty="0">
                <a:latin typeface="Palatino Linotype" panose="02040502050505030304" pitchFamily="18" charset="0"/>
                <a:ea typeface="宋体" panose="02010600030101010101" pitchFamily="2" charset="-122"/>
              </a:rPr>
              <a:t> the right column name that contains information needed.</a:t>
            </a:r>
          </a:p>
        </p:txBody>
      </p:sp>
      <p:sp>
        <p:nvSpPr>
          <p:cNvPr id="22" name="TextBox 21">
            <a:extLst>
              <a:ext uri="{FF2B5EF4-FFF2-40B4-BE49-F238E27FC236}">
                <a16:creationId xmlns:a16="http://schemas.microsoft.com/office/drawing/2014/main" id="{C4F4717D-A090-CD45-915A-FDD4FF1CB37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33" name="标题 1">
            <a:extLst>
              <a:ext uri="{FF2B5EF4-FFF2-40B4-BE49-F238E27FC236}">
                <a16:creationId xmlns:a16="http://schemas.microsoft.com/office/drawing/2014/main" id="{510EC4B7-E2CF-574B-B12F-FF36D6A5E612}"/>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grpSp>
        <p:nvGrpSpPr>
          <p:cNvPr id="34" name="Group 33">
            <a:extLst>
              <a:ext uri="{FF2B5EF4-FFF2-40B4-BE49-F238E27FC236}">
                <a16:creationId xmlns:a16="http://schemas.microsoft.com/office/drawing/2014/main" id="{EF4B6FA1-DADC-6A40-A4DD-AFD6E183BE58}"/>
              </a:ext>
            </a:extLst>
          </p:cNvPr>
          <p:cNvGrpSpPr/>
          <p:nvPr/>
        </p:nvGrpSpPr>
        <p:grpSpPr>
          <a:xfrm>
            <a:off x="289836" y="1524997"/>
            <a:ext cx="9323264" cy="576421"/>
            <a:chOff x="415701" y="1530070"/>
            <a:chExt cx="9323264" cy="576421"/>
          </a:xfrm>
        </p:grpSpPr>
        <p:sp>
          <p:nvSpPr>
            <p:cNvPr id="35" name="Rectangle: Rounded Corners 3">
              <a:extLst>
                <a:ext uri="{FF2B5EF4-FFF2-40B4-BE49-F238E27FC236}">
                  <a16:creationId xmlns:a16="http://schemas.microsoft.com/office/drawing/2014/main" id="{35825CA8-AE17-A34A-925E-0A8D9B9896A9}"/>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6" name="Rectangle: Rounded Corners 5">
              <a:extLst>
                <a:ext uri="{FF2B5EF4-FFF2-40B4-BE49-F238E27FC236}">
                  <a16:creationId xmlns:a16="http://schemas.microsoft.com/office/drawing/2014/main" id="{22444451-76E7-DC4C-88D4-F70955810A2A}"/>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7" name="Rectangle: Rounded Corners 7">
              <a:extLst>
                <a:ext uri="{FF2B5EF4-FFF2-40B4-BE49-F238E27FC236}">
                  <a16:creationId xmlns:a16="http://schemas.microsoft.com/office/drawing/2014/main" id="{1BE6A637-5793-D54A-A739-D6903F002B1D}"/>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8" name="Arrow: Right 8">
              <a:extLst>
                <a:ext uri="{FF2B5EF4-FFF2-40B4-BE49-F238E27FC236}">
                  <a16:creationId xmlns:a16="http://schemas.microsoft.com/office/drawing/2014/main" id="{42EDA8DC-0D84-CB46-AFA4-C889668BCE14}"/>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Arrow: Right 9">
              <a:extLst>
                <a:ext uri="{FF2B5EF4-FFF2-40B4-BE49-F238E27FC236}">
                  <a16:creationId xmlns:a16="http://schemas.microsoft.com/office/drawing/2014/main" id="{6ABB1E14-B54E-9146-AD90-603813AD2BA4}"/>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5852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44AD-C8EF-95A5-612F-932CC4C1E7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8F54E0-0493-3A6A-E67A-742A712D4323}"/>
              </a:ext>
            </a:extLst>
          </p:cNvPr>
          <p:cNvSpPr txBox="1"/>
          <p:nvPr/>
        </p:nvSpPr>
        <p:spPr>
          <a:xfrm>
            <a:off x="2699002" y="2612445"/>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Guess the right column name we need! It’s easy!</a:t>
            </a:r>
            <a:endParaRPr lang="zh-CN" altLang="en-US" sz="1600" b="1" dirty="0">
              <a:solidFill>
                <a:srgbClr val="9B1717"/>
              </a:solidFill>
              <a:latin typeface="Palatino Linotype" panose="02040502050505030304" pitchFamily="18" charset="0"/>
              <a:ea typeface="宋体" panose="02010600030101010101" pitchFamily="2" charset="-122"/>
            </a:endParaRPr>
          </a:p>
        </p:txBody>
      </p:sp>
      <p:cxnSp>
        <p:nvCxnSpPr>
          <p:cNvPr id="23" name="Straight Connector 22">
            <a:extLst>
              <a:ext uri="{FF2B5EF4-FFF2-40B4-BE49-F238E27FC236}">
                <a16:creationId xmlns:a16="http://schemas.microsoft.com/office/drawing/2014/main" id="{F79B8D78-D23A-9DC2-1176-5BA7447487DA}"/>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8D3B487C-6906-922B-5E8F-DAB366F3F159}"/>
              </a:ext>
            </a:extLst>
          </p:cNvPr>
          <p:cNvGrpSpPr/>
          <p:nvPr/>
        </p:nvGrpSpPr>
        <p:grpSpPr>
          <a:xfrm>
            <a:off x="1465180" y="3053258"/>
            <a:ext cx="7231442" cy="644229"/>
            <a:chOff x="6439094" y="2673709"/>
            <a:chExt cx="7231442" cy="644229"/>
          </a:xfrm>
        </p:grpSpPr>
        <p:sp>
          <p:nvSpPr>
            <p:cNvPr id="15" name="Rectangle: Rounded Corners 14">
              <a:extLst>
                <a:ext uri="{FF2B5EF4-FFF2-40B4-BE49-F238E27FC236}">
                  <a16:creationId xmlns:a16="http://schemas.microsoft.com/office/drawing/2014/main" id="{1DAE975D-6FED-94A4-C887-1F5348F5E992}"/>
                </a:ext>
              </a:extLst>
            </p:cNvPr>
            <p:cNvSpPr/>
            <p:nvPr/>
          </p:nvSpPr>
          <p:spPr>
            <a:xfrm>
              <a:off x="6860418" y="2673709"/>
              <a:ext cx="6810118" cy="644229"/>
            </a:xfrm>
            <a:prstGeom prst="roundRect">
              <a:avLst/>
            </a:prstGeom>
            <a:solidFill>
              <a:schemeClr val="accent6">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9B1717"/>
                  </a:solidFill>
                  <a:effectLst/>
                  <a:latin typeface="Arial Unicode MS"/>
                </a:rPr>
                <a:t>qwert</a:t>
              </a:r>
              <a:r>
                <a:rPr kumimoji="0" lang="zh-CN" altLang="zh-CN" sz="1400" b="0" i="0" u="none" strike="noStrike" cap="none" normalizeH="0" baseline="0" dirty="0">
                  <a:ln>
                    <a:noFill/>
                  </a:ln>
                  <a:solidFill>
                    <a:schemeClr val="tx1"/>
                  </a:solidFill>
                  <a:effectLst/>
                  <a:latin typeface="Arial Unicode MS"/>
                </a:rPr>
                <a:t>')) UNION SELECT </a:t>
              </a:r>
              <a:r>
                <a:rPr kumimoji="0" lang="zh-CN" altLang="zh-CN" sz="1400" b="1" i="0" u="none" strike="noStrike" cap="none" normalizeH="0" baseline="0" dirty="0">
                  <a:ln>
                    <a:noFill/>
                  </a:ln>
                  <a:solidFill>
                    <a:srgbClr val="9B1717"/>
                  </a:solidFill>
                  <a:effectLst/>
                  <a:latin typeface="Arial Unicode MS"/>
                </a:rPr>
                <a:t>id, email, password</a:t>
              </a:r>
              <a:r>
                <a:rPr kumimoji="0" lang="zh-CN" altLang="zh-CN" sz="1400" b="0" i="0" u="none" strike="noStrike" cap="none" normalizeH="0" baseline="0" dirty="0">
                  <a:ln>
                    <a:noFill/>
                  </a:ln>
                  <a:solidFill>
                    <a:schemeClr val="tx1"/>
                  </a:solidFill>
                  <a:effectLst/>
                  <a:latin typeface="Arial Unicode MS"/>
                </a:rPr>
                <a:t>, '4', '5', '6', '7', '8', '9' FROM Users--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1A169D43-2BB0-D647-DBE6-5FAED47F3E97}"/>
                </a:ext>
              </a:extLst>
            </p:cNvPr>
            <p:cNvSpPr txBox="1"/>
            <p:nvPr/>
          </p:nvSpPr>
          <p:spPr>
            <a:xfrm>
              <a:off x="6439094" y="2826546"/>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pic>
        <p:nvPicPr>
          <p:cNvPr id="24" name="Picture 23">
            <a:extLst>
              <a:ext uri="{FF2B5EF4-FFF2-40B4-BE49-F238E27FC236}">
                <a16:creationId xmlns:a16="http://schemas.microsoft.com/office/drawing/2014/main" id="{50B1BA68-FD4E-FFC5-02BD-DFC020B83BFC}"/>
              </a:ext>
            </a:extLst>
          </p:cNvPr>
          <p:cNvPicPr>
            <a:picLocks noChangeAspect="1"/>
          </p:cNvPicPr>
          <p:nvPr/>
        </p:nvPicPr>
        <p:blipFill>
          <a:blip r:embed="rId3"/>
          <a:srcRect b="44831"/>
          <a:stretch/>
        </p:blipFill>
        <p:spPr>
          <a:xfrm>
            <a:off x="75517" y="3808447"/>
            <a:ext cx="9704734" cy="1683626"/>
          </a:xfrm>
          <a:prstGeom prst="rect">
            <a:avLst/>
          </a:prstGeom>
        </p:spPr>
      </p:pic>
      <p:sp>
        <p:nvSpPr>
          <p:cNvPr id="16" name="TextBox 15">
            <a:extLst>
              <a:ext uri="{FF2B5EF4-FFF2-40B4-BE49-F238E27FC236}">
                <a16:creationId xmlns:a16="http://schemas.microsoft.com/office/drawing/2014/main" id="{6D986B52-AD52-0543-BE1C-C5A94FE3F9CB}"/>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6" name="文本框 2">
            <a:extLst>
              <a:ext uri="{FF2B5EF4-FFF2-40B4-BE49-F238E27FC236}">
                <a16:creationId xmlns:a16="http://schemas.microsoft.com/office/drawing/2014/main" id="{5EEA4EB8-7A0F-CC4D-8B9E-FABD65923F9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r>
              <a:rPr lang="en-US" altLang="zh-CN" sz="1600" b="1" dirty="0">
                <a:solidFill>
                  <a:srgbClr val="9B1717"/>
                </a:solidFill>
                <a:latin typeface="Palatino Linotype" panose="02040502050505030304" pitchFamily="18" charset="0"/>
                <a:ea typeface="宋体" panose="02010600030101010101" pitchFamily="2" charset="-122"/>
              </a:rPr>
              <a:t>q</a:t>
            </a:r>
            <a:r>
              <a:rPr lang="en-US" altLang="zh-CN" sz="1600" b="1" dirty="0">
                <a:latin typeface="Palatino Linotype" panose="02040502050505030304" pitchFamily="18" charset="0"/>
                <a:ea typeface="宋体" panose="02010600030101010101" pitchFamily="2" charset="-122"/>
              </a:rPr>
              <a:t> is used for goods selected.</a:t>
            </a:r>
          </a:p>
          <a:p>
            <a:pPr algn="ctr"/>
            <a:r>
              <a:rPr lang="en-US" altLang="zh-CN" sz="1600" b="1" dirty="0">
                <a:latin typeface="Palatino Linotype" panose="02040502050505030304" pitchFamily="18" charset="0"/>
                <a:ea typeface="宋体" panose="02010600030101010101" pitchFamily="2" charset="-122"/>
              </a:rPr>
              <a:t>Let q=</a:t>
            </a:r>
            <a:r>
              <a:rPr lang="en-US" altLang="zh-CN" sz="1600" b="1" dirty="0" err="1">
                <a:latin typeface="Palatino Linotype" panose="02040502050505030304" pitchFamily="18" charset="0"/>
                <a:ea typeface="宋体" panose="02010600030101010101" pitchFamily="2" charset="-122"/>
              </a:rPr>
              <a:t>qwert</a:t>
            </a:r>
            <a:r>
              <a:rPr lang="en-US" altLang="zh-CN" sz="1600" b="1" dirty="0">
                <a:latin typeface="Palatino Linotype" panose="02040502050505030304" pitchFamily="18" charset="0"/>
                <a:ea typeface="宋体" panose="02010600030101010101" pitchFamily="2" charset="-122"/>
              </a:rPr>
              <a:t> or any other word to selected no goods and  just return the users’ information</a:t>
            </a:r>
            <a:endParaRPr lang="zh-CN" altLang="en-US" sz="1600" b="1" dirty="0">
              <a:latin typeface="Palatino Linotype" panose="02040502050505030304" pitchFamily="18" charset="0"/>
              <a:ea typeface="宋体" panose="02010600030101010101" pitchFamily="2" charset="-122"/>
            </a:endParaRPr>
          </a:p>
        </p:txBody>
      </p:sp>
      <p:grpSp>
        <p:nvGrpSpPr>
          <p:cNvPr id="27" name="Group 26">
            <a:extLst>
              <a:ext uri="{FF2B5EF4-FFF2-40B4-BE49-F238E27FC236}">
                <a16:creationId xmlns:a16="http://schemas.microsoft.com/office/drawing/2014/main" id="{B239BA93-B96C-F740-ABBD-A5EA48E75561}"/>
              </a:ext>
            </a:extLst>
          </p:cNvPr>
          <p:cNvGrpSpPr/>
          <p:nvPr/>
        </p:nvGrpSpPr>
        <p:grpSpPr>
          <a:xfrm>
            <a:off x="289836" y="1524997"/>
            <a:ext cx="9323264" cy="576421"/>
            <a:chOff x="415701" y="1530070"/>
            <a:chExt cx="9323264" cy="576421"/>
          </a:xfrm>
        </p:grpSpPr>
        <p:sp>
          <p:nvSpPr>
            <p:cNvPr id="28" name="Rectangle: Rounded Corners 3">
              <a:extLst>
                <a:ext uri="{FF2B5EF4-FFF2-40B4-BE49-F238E27FC236}">
                  <a16:creationId xmlns:a16="http://schemas.microsoft.com/office/drawing/2014/main" id="{D0042819-5CCE-274E-9F77-715D3649F638}"/>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9" name="Rectangle: Rounded Corners 5">
              <a:extLst>
                <a:ext uri="{FF2B5EF4-FFF2-40B4-BE49-F238E27FC236}">
                  <a16:creationId xmlns:a16="http://schemas.microsoft.com/office/drawing/2014/main" id="{53C09764-F069-1147-8185-2209A3412216}"/>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Rectangle: Rounded Corners 7">
              <a:extLst>
                <a:ext uri="{FF2B5EF4-FFF2-40B4-BE49-F238E27FC236}">
                  <a16:creationId xmlns:a16="http://schemas.microsoft.com/office/drawing/2014/main" id="{96090CA0-9ADD-1446-822F-8E55BBE1935C}"/>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2" name="Arrow: Right 8">
              <a:extLst>
                <a:ext uri="{FF2B5EF4-FFF2-40B4-BE49-F238E27FC236}">
                  <a16:creationId xmlns:a16="http://schemas.microsoft.com/office/drawing/2014/main" id="{CA71FDC5-E314-0642-8C23-1E1E830A0772}"/>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3" name="Arrow: Right 9">
              <a:extLst>
                <a:ext uri="{FF2B5EF4-FFF2-40B4-BE49-F238E27FC236}">
                  <a16:creationId xmlns:a16="http://schemas.microsoft.com/office/drawing/2014/main" id="{3833F852-B6C6-834D-B727-D3599A485B33}"/>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4" name="标题 1">
            <a:extLst>
              <a:ext uri="{FF2B5EF4-FFF2-40B4-BE49-F238E27FC236}">
                <a16:creationId xmlns:a16="http://schemas.microsoft.com/office/drawing/2014/main" id="{D27CAF7E-DFE3-F442-94D3-E53202F673D1}"/>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extLst>
      <p:ext uri="{BB962C8B-B14F-4D97-AF65-F5344CB8AC3E}">
        <p14:creationId xmlns:p14="http://schemas.microsoft.com/office/powerpoint/2010/main" val="369458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354E-545E-A9A0-BE14-AF67564B7DB8}"/>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853A144-444E-619D-6DDD-8FDD49B12CC7}"/>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F733DBF7-4B37-BF4D-A22F-A460F1D7C90A}"/>
              </a:ext>
            </a:extLst>
          </p:cNvPr>
          <p:cNvGrpSpPr/>
          <p:nvPr/>
        </p:nvGrpSpPr>
        <p:grpSpPr>
          <a:xfrm>
            <a:off x="244757" y="2640853"/>
            <a:ext cx="9413422" cy="3849281"/>
            <a:chOff x="396043" y="2479181"/>
            <a:chExt cx="9413422" cy="3849281"/>
          </a:xfrm>
        </p:grpSpPr>
        <p:sp>
          <p:nvSpPr>
            <p:cNvPr id="31" name="TextBox 30">
              <a:extLst>
                <a:ext uri="{FF2B5EF4-FFF2-40B4-BE49-F238E27FC236}">
                  <a16:creationId xmlns:a16="http://schemas.microsoft.com/office/drawing/2014/main" id="{47118261-C749-3C13-AA80-3125BDBCDFC1}"/>
                </a:ext>
              </a:extLst>
            </p:cNvPr>
            <p:cNvSpPr txBox="1"/>
            <p:nvPr/>
          </p:nvSpPr>
          <p:spPr>
            <a:xfrm>
              <a:off x="396043" y="5075331"/>
              <a:ext cx="9413422" cy="523220"/>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400" b="1" dirty="0">
                  <a:latin typeface="Palatino Linotype" panose="02040502050505030304" pitchFamily="18" charset="0"/>
                  <a:ea typeface="宋体" panose="02010600030101010101" pitchFamily="2" charset="-122"/>
                </a:rPr>
                <a:t>Guess that when </a:t>
              </a:r>
              <a:r>
                <a:rPr lang="en-US" altLang="zh-CN" sz="1400" b="1" dirty="0" err="1">
                  <a:latin typeface="Palatino Linotype" panose="02040502050505030304" pitchFamily="18" charset="0"/>
                  <a:ea typeface="宋体" panose="02010600030101010101" pitchFamily="2" charset="-122"/>
                </a:rPr>
                <a:t>len</a:t>
              </a:r>
              <a:r>
                <a:rPr lang="en-US" altLang="zh-CN" sz="1400" b="1" dirty="0">
                  <a:latin typeface="Palatino Linotype" panose="02040502050505030304" pitchFamily="18" charset="0"/>
                  <a:ea typeface="宋体" panose="02010600030101010101" pitchFamily="2" charset="-122"/>
                </a:rPr>
                <a:t>(result of </a:t>
              </a:r>
              <a:r>
                <a:rPr lang="en-US" altLang="zh-CN" sz="1400" b="1" dirty="0" err="1">
                  <a:latin typeface="Palatino Linotype" panose="02040502050505030304" pitchFamily="18" charset="0"/>
                  <a:ea typeface="宋体" panose="02010600030101010101" pitchFamily="2" charset="-122"/>
                </a:rPr>
                <a:t>sql</a:t>
              </a:r>
              <a:r>
                <a:rPr lang="en-US" altLang="zh-CN" sz="1400" b="1" dirty="0">
                  <a:latin typeface="Palatino Linotype" panose="02040502050505030304" pitchFamily="18" charset="0"/>
                  <a:ea typeface="宋体" panose="02010600030101010101" pitchFamily="2" charset="-122"/>
                </a:rPr>
                <a:t>) !=0, we will login successfully. </a:t>
              </a:r>
            </a:p>
            <a:p>
              <a:pPr algn="ctr"/>
              <a:r>
                <a:rPr lang="en-US" altLang="zh-CN" sz="1400" b="1" dirty="0">
                  <a:latin typeface="Palatino Linotype" panose="02040502050505030304" pitchFamily="18" charset="0"/>
                  <a:ea typeface="宋体" panose="02010600030101010101" pitchFamily="2" charset="-122"/>
                </a:rPr>
                <a:t>Because the password is </a:t>
              </a:r>
              <a:r>
                <a:rPr lang="en-US" altLang="zh-CN" sz="1400" b="1" dirty="0">
                  <a:solidFill>
                    <a:srgbClr val="FF0000"/>
                  </a:solidFill>
                  <a:latin typeface="Palatino Linotype" panose="02040502050505030304" pitchFamily="18" charset="0"/>
                  <a:ea typeface="宋体" panose="02010600030101010101" pitchFamily="2" charset="-122"/>
                </a:rPr>
                <a:t>encrypted</a:t>
              </a:r>
              <a:r>
                <a:rPr lang="en-US" altLang="zh-CN" sz="1400" b="1" dirty="0">
                  <a:latin typeface="Palatino Linotype" panose="02040502050505030304" pitchFamily="18" charset="0"/>
                  <a:ea typeface="宋体" panose="02010600030101010101" pitchFamily="2" charset="-122"/>
                </a:rPr>
                <a:t>, it is necessary to </a:t>
              </a:r>
              <a:r>
                <a:rPr lang="en-US" altLang="zh-CN" sz="1400" b="1" dirty="0">
                  <a:solidFill>
                    <a:srgbClr val="FF0000"/>
                  </a:solidFill>
                  <a:latin typeface="Palatino Linotype" panose="02040502050505030304" pitchFamily="18" charset="0"/>
                  <a:ea typeface="宋体" panose="02010600030101010101" pitchFamily="2" charset="-122"/>
                </a:rPr>
                <a:t>bypass the password.</a:t>
              </a:r>
              <a:endParaRPr lang="zh-CN" altLang="en-US" sz="1400" b="1" dirty="0">
                <a:solidFill>
                  <a:srgbClr val="FF0000"/>
                </a:solidFill>
                <a:latin typeface="Palatino Linotype" panose="02040502050505030304" pitchFamily="18" charset="0"/>
                <a:ea typeface="宋体" panose="02010600030101010101" pitchFamily="2" charset="-122"/>
              </a:endParaRPr>
            </a:p>
          </p:txBody>
        </p:sp>
        <p:pic>
          <p:nvPicPr>
            <p:cNvPr id="11" name="Picture 10">
              <a:extLst>
                <a:ext uri="{FF2B5EF4-FFF2-40B4-BE49-F238E27FC236}">
                  <a16:creationId xmlns:a16="http://schemas.microsoft.com/office/drawing/2014/main" id="{03A78D0D-0335-1CC4-AB85-AFF70AAD2BE1}"/>
                </a:ext>
              </a:extLst>
            </p:cNvPr>
            <p:cNvPicPr>
              <a:picLocks noChangeAspect="1"/>
            </p:cNvPicPr>
            <p:nvPr/>
          </p:nvPicPr>
          <p:blipFill>
            <a:blip r:embed="rId3"/>
            <a:stretch>
              <a:fillRect/>
            </a:stretch>
          </p:blipFill>
          <p:spPr>
            <a:xfrm>
              <a:off x="396043" y="2479181"/>
              <a:ext cx="5384255" cy="2498864"/>
            </a:xfrm>
            <a:prstGeom prst="rect">
              <a:avLst/>
            </a:prstGeom>
          </p:spPr>
        </p:pic>
        <p:sp>
          <p:nvSpPr>
            <p:cNvPr id="12" name="TextBox 11">
              <a:extLst>
                <a:ext uri="{FF2B5EF4-FFF2-40B4-BE49-F238E27FC236}">
                  <a16:creationId xmlns:a16="http://schemas.microsoft.com/office/drawing/2014/main" id="{23B6B798-98A8-134D-E6E8-40EC1D73C501}"/>
                </a:ext>
              </a:extLst>
            </p:cNvPr>
            <p:cNvSpPr txBox="1"/>
            <p:nvPr/>
          </p:nvSpPr>
          <p:spPr>
            <a:xfrm>
              <a:off x="5798094" y="2594847"/>
              <a:ext cx="4011371" cy="2246769"/>
            </a:xfrm>
            <a:prstGeom prst="rect">
              <a:avLst/>
            </a:prstGeom>
            <a:solidFill>
              <a:schemeClr val="accent3">
                <a:lumMod val="20000"/>
                <a:lumOff val="80000"/>
              </a:schemeClr>
            </a:solidFill>
            <a:ln w="6350" cap="flat">
              <a:noFill/>
              <a:miter lim="800000"/>
            </a:ln>
          </p:spPr>
          <p:txBody>
            <a:bodyPr wrap="square">
              <a:spAutoFit/>
            </a:bodyPr>
            <a:lstStyle/>
            <a:p>
              <a:endParaRPr lang="en-US" altLang="zh-CN" sz="1400" dirty="0">
                <a:latin typeface="Palatino Linotype" panose="02040502050505030304" pitchFamily="18" charset="0"/>
                <a:ea typeface="宋体" panose="02010600030101010101" pitchFamily="2" charset="-122"/>
              </a:endParaRPr>
            </a:p>
            <a:p>
              <a:r>
                <a:rPr lang="en-US" altLang="zh-CN" sz="1400" dirty="0">
                  <a:latin typeface="Palatino Linotype" panose="02040502050505030304" pitchFamily="18" charset="0"/>
                  <a:ea typeface="宋体" panose="02010600030101010101" pitchFamily="2" charset="-122"/>
                </a:rPr>
                <a:t>Get the </a:t>
              </a:r>
              <a:r>
                <a:rPr lang="en-US" altLang="zh-CN" sz="1400" dirty="0" err="1">
                  <a:latin typeface="Palatino Linotype" panose="02040502050505030304" pitchFamily="18" charset="0"/>
                  <a:ea typeface="宋体" panose="02010600030101010101" pitchFamily="2" charset="-122"/>
                </a:rPr>
                <a:t>sql</a:t>
              </a:r>
              <a:r>
                <a:rPr lang="en-US" altLang="zh-CN" sz="1400" dirty="0">
                  <a:latin typeface="Palatino Linotype" panose="02040502050505030304" pitchFamily="18" charset="0"/>
                  <a:ea typeface="宋体" panose="02010600030101010101" pitchFamily="2" charset="-122"/>
                </a:rPr>
                <a:t> command </a:t>
              </a:r>
            </a:p>
            <a:p>
              <a:r>
                <a:rPr lang="en-US" altLang="zh-CN" sz="1400" i="1" dirty="0">
                  <a:solidFill>
                    <a:srgbClr val="FF0000"/>
                  </a:solidFill>
                  <a:latin typeface="Palatino Linotype" panose="02040502050505030304" pitchFamily="18" charset="0"/>
                  <a:ea typeface="宋体" panose="02010600030101010101" pitchFamily="2" charset="-122"/>
                </a:rPr>
                <a:t>‘SELECT * FROM Users </a:t>
              </a:r>
            </a:p>
            <a:p>
              <a:r>
                <a:rPr lang="en-US" altLang="zh-CN" sz="1400" i="1" dirty="0">
                  <a:solidFill>
                    <a:srgbClr val="FF0000"/>
                  </a:solidFill>
                  <a:latin typeface="Palatino Linotype" panose="02040502050505030304" pitchFamily="18" charset="0"/>
                  <a:ea typeface="宋体" panose="02010600030101010101" pitchFamily="2" charset="-122"/>
                </a:rPr>
                <a:t>WHERE </a:t>
              </a:r>
            </a:p>
            <a:p>
              <a:r>
                <a:rPr lang="en-US" altLang="zh-CN" sz="1400" i="1" dirty="0">
                  <a:solidFill>
                    <a:srgbClr val="FF0000"/>
                  </a:solidFill>
                  <a:latin typeface="Palatino Linotype" panose="02040502050505030304" pitchFamily="18" charset="0"/>
                  <a:ea typeface="宋体" panose="02010600030101010101" pitchFamily="2" charset="-122"/>
                </a:rPr>
                <a:t>email </a:t>
              </a:r>
              <a:r>
                <a:rPr lang="en-US" altLang="zh-CN" sz="1400" i="1" dirty="0">
                  <a:latin typeface="Palatino Linotype" panose="02040502050505030304" pitchFamily="18" charset="0"/>
                  <a:ea typeface="宋体" panose="02010600030101010101" pitchFamily="2" charset="-122"/>
                </a:rPr>
                <a:t>=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a:p>
              <a:r>
                <a:rPr lang="en-US" altLang="zh-CN" sz="1400" i="1" dirty="0">
                  <a:solidFill>
                    <a:srgbClr val="FF0000"/>
                  </a:solidFill>
                  <a:latin typeface="Palatino Linotype" panose="02040502050505030304" pitchFamily="18" charset="0"/>
                  <a:ea typeface="宋体" panose="02010600030101010101" pitchFamily="2" charset="-122"/>
                </a:rPr>
                <a:t>AND </a:t>
              </a:r>
            </a:p>
            <a:p>
              <a:r>
                <a:rPr lang="en-US" altLang="zh-CN" sz="1400" i="1" dirty="0">
                  <a:solidFill>
                    <a:srgbClr val="FF0000"/>
                  </a:solidFill>
                  <a:latin typeface="Palatino Linotype" panose="02040502050505030304" pitchFamily="18" charset="0"/>
                  <a:ea typeface="宋体" panose="02010600030101010101" pitchFamily="2" charset="-122"/>
                </a:rPr>
                <a:t>password </a:t>
              </a:r>
              <a:r>
                <a:rPr lang="en-US" altLang="zh-CN" sz="1400" i="1" dirty="0">
                  <a:latin typeface="Palatino Linotype" panose="02040502050505030304" pitchFamily="18" charset="0"/>
                  <a:ea typeface="宋体" panose="02010600030101010101" pitchFamily="2" charset="-122"/>
                </a:rPr>
                <a:t>= '312351bff07989769097660a56395065’ </a:t>
              </a:r>
            </a:p>
            <a:p>
              <a:r>
                <a:rPr lang="en-US" altLang="zh-CN" sz="1400" i="1" dirty="0">
                  <a:latin typeface="Palatino Linotype" panose="02040502050505030304" pitchFamily="18" charset="0"/>
                  <a:ea typeface="宋体" panose="02010600030101010101" pitchFamily="2" charset="-122"/>
                </a:rPr>
                <a:t>AND </a:t>
              </a:r>
            </a:p>
            <a:p>
              <a:r>
                <a:rPr lang="en-US" altLang="zh-CN" sz="1400" i="1" dirty="0" err="1">
                  <a:latin typeface="Palatino Linotype" panose="02040502050505030304" pitchFamily="18" charset="0"/>
                  <a:ea typeface="宋体" panose="02010600030101010101" pitchFamily="2" charset="-122"/>
                </a:rPr>
                <a:t>deletedAt</a:t>
              </a:r>
              <a:r>
                <a:rPr lang="en-US" altLang="zh-CN" sz="1400" i="1" dirty="0">
                  <a:latin typeface="Palatino Linotype" panose="02040502050505030304" pitchFamily="18" charset="0"/>
                  <a:ea typeface="宋体" panose="02010600030101010101" pitchFamily="2" charset="-122"/>
                </a:rPr>
                <a:t> IS NULL’</a:t>
              </a:r>
            </a:p>
            <a:p>
              <a:endParaRPr lang="en-US" altLang="zh-CN" sz="1400" i="1" dirty="0">
                <a:solidFill>
                  <a:srgbClr val="FF0000"/>
                </a:solidFill>
                <a:latin typeface="Palatino Linotype" panose="0204050205050503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D8A93C06-248F-9A25-9831-FCBB1CC32A41}"/>
                </a:ext>
              </a:extLst>
            </p:cNvPr>
            <p:cNvSpPr/>
            <p:nvPr/>
          </p:nvSpPr>
          <p:spPr>
            <a:xfrm>
              <a:off x="4534879" y="5805243"/>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A5345703-AE2B-AA28-3B9B-3F2D984764A1}"/>
                </a:ext>
              </a:extLst>
            </p:cNvPr>
            <p:cNvSpPr/>
            <p:nvPr/>
          </p:nvSpPr>
          <p:spPr>
            <a:xfrm>
              <a:off x="396043" y="5805243"/>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21C3A00A-7F41-C143-9D68-8FB1AC51A7F0}"/>
                </a:ext>
              </a:extLst>
            </p:cNvPr>
            <p:cNvCxnSpPr>
              <a:cxnSpLocks/>
              <a:stCxn id="18" idx="3"/>
              <a:endCxn id="17" idx="1"/>
            </p:cNvCxnSpPr>
            <p:nvPr/>
          </p:nvCxnSpPr>
          <p:spPr>
            <a:xfrm>
              <a:off x="2203846" y="6066853"/>
              <a:ext cx="2331033"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5E4DCF-F9E2-F25D-01F9-86F9193FD3FA}"/>
                </a:ext>
              </a:extLst>
            </p:cNvPr>
            <p:cNvSpPr txBox="1"/>
            <p:nvPr/>
          </p:nvSpPr>
          <p:spPr>
            <a:xfrm>
              <a:off x="2457530" y="5822979"/>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grpSp>
      <p:sp>
        <p:nvSpPr>
          <p:cNvPr id="19" name="TextBox 18">
            <a:extLst>
              <a:ext uri="{FF2B5EF4-FFF2-40B4-BE49-F238E27FC236}">
                <a16:creationId xmlns:a16="http://schemas.microsoft.com/office/drawing/2014/main" id="{E58B7022-79D5-EF46-AF5B-01226EAAF0AE}"/>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#4 Log in using other’s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grpSp>
        <p:nvGrpSpPr>
          <p:cNvPr id="21" name="Group 20">
            <a:extLst>
              <a:ext uri="{FF2B5EF4-FFF2-40B4-BE49-F238E27FC236}">
                <a16:creationId xmlns:a16="http://schemas.microsoft.com/office/drawing/2014/main" id="{E85C49FF-DBB5-964D-B7A7-A9D1C067EB61}"/>
              </a:ext>
            </a:extLst>
          </p:cNvPr>
          <p:cNvGrpSpPr/>
          <p:nvPr/>
        </p:nvGrpSpPr>
        <p:grpSpPr>
          <a:xfrm>
            <a:off x="289836" y="1524997"/>
            <a:ext cx="9323264" cy="576421"/>
            <a:chOff x="415701" y="1530070"/>
            <a:chExt cx="9323264" cy="576421"/>
          </a:xfrm>
        </p:grpSpPr>
        <p:sp>
          <p:nvSpPr>
            <p:cNvPr id="22" name="Rectangle: Rounded Corners 3">
              <a:extLst>
                <a:ext uri="{FF2B5EF4-FFF2-40B4-BE49-F238E27FC236}">
                  <a16:creationId xmlns:a16="http://schemas.microsoft.com/office/drawing/2014/main" id="{139DA6CD-7662-8146-9E42-FCECA27CD274}"/>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Rectangle: Rounded Corners 5">
              <a:extLst>
                <a:ext uri="{FF2B5EF4-FFF2-40B4-BE49-F238E27FC236}">
                  <a16:creationId xmlns:a16="http://schemas.microsoft.com/office/drawing/2014/main" id="{AC402924-0C73-1D4C-8E02-0CC6CC67EDFB}"/>
                </a:ext>
              </a:extLst>
            </p:cNvPr>
            <p:cNvSpPr/>
            <p:nvPr/>
          </p:nvSpPr>
          <p:spPr>
            <a:xfrm>
              <a:off x="3925205" y="1532859"/>
              <a:ext cx="2304256"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5" name="Rectangle: Rounded Corners 7">
              <a:extLst>
                <a:ext uri="{FF2B5EF4-FFF2-40B4-BE49-F238E27FC236}">
                  <a16:creationId xmlns:a16="http://schemas.microsoft.com/office/drawing/2014/main" id="{59864A89-9E1B-3548-81D1-3702D8A390F0}"/>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Arrow: Right 8">
              <a:extLst>
                <a:ext uri="{FF2B5EF4-FFF2-40B4-BE49-F238E27FC236}">
                  <a16:creationId xmlns:a16="http://schemas.microsoft.com/office/drawing/2014/main" id="{A71C3956-EBE9-2C49-A485-BE03DBFE5820}"/>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Arrow: Right 9">
              <a:extLst>
                <a:ext uri="{FF2B5EF4-FFF2-40B4-BE49-F238E27FC236}">
                  <a16:creationId xmlns:a16="http://schemas.microsoft.com/office/drawing/2014/main" id="{E778D669-8393-D044-B3A0-99F9AB28E8DD}"/>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2" name="标题 1">
            <a:extLst>
              <a:ext uri="{FF2B5EF4-FFF2-40B4-BE49-F238E27FC236}">
                <a16:creationId xmlns:a16="http://schemas.microsoft.com/office/drawing/2014/main" id="{317C22F3-651E-254F-BEB8-F930D47A1C6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extLst>
      <p:ext uri="{BB962C8B-B14F-4D97-AF65-F5344CB8AC3E}">
        <p14:creationId xmlns:p14="http://schemas.microsoft.com/office/powerpoint/2010/main" val="1080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C6DD3-3F39-1E32-0F60-87CCD723920A}"/>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1599924-7AB6-B71C-EABA-BC34C8922C6D}"/>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C0FA067-E03B-D5CF-FAC6-198F3C2D9847}"/>
              </a:ext>
            </a:extLst>
          </p:cNvPr>
          <p:cNvSpPr/>
          <p:nvPr/>
        </p:nvSpPr>
        <p:spPr>
          <a:xfrm>
            <a:off x="4412146" y="2726555"/>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CDDFD09B-DBA4-F244-516A-EE689A500B2D}"/>
              </a:ext>
            </a:extLst>
          </p:cNvPr>
          <p:cNvSpPr/>
          <p:nvPr/>
        </p:nvSpPr>
        <p:spPr>
          <a:xfrm>
            <a:off x="336091" y="2725987"/>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7ED3C25C-00A9-8B78-3793-2699869C9332}"/>
              </a:ext>
            </a:extLst>
          </p:cNvPr>
          <p:cNvCxnSpPr>
            <a:cxnSpLocks/>
            <a:stCxn id="18" idx="3"/>
            <a:endCxn id="17" idx="1"/>
          </p:cNvCxnSpPr>
          <p:nvPr/>
        </p:nvCxnSpPr>
        <p:spPr>
          <a:xfrm>
            <a:off x="2143894" y="2987597"/>
            <a:ext cx="2268252" cy="568"/>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C1F3DF7-CD9D-E0B5-BCE6-232A0F425D3A}"/>
              </a:ext>
            </a:extLst>
          </p:cNvPr>
          <p:cNvSpPr txBox="1"/>
          <p:nvPr/>
        </p:nvSpPr>
        <p:spPr>
          <a:xfrm>
            <a:off x="2377920" y="2744291"/>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pic>
        <p:nvPicPr>
          <p:cNvPr id="7" name="Picture 6">
            <a:extLst>
              <a:ext uri="{FF2B5EF4-FFF2-40B4-BE49-F238E27FC236}">
                <a16:creationId xmlns:a16="http://schemas.microsoft.com/office/drawing/2014/main" id="{B4FE9CC8-FF97-8269-2595-FEB050D89BAB}"/>
              </a:ext>
            </a:extLst>
          </p:cNvPr>
          <p:cNvPicPr>
            <a:picLocks noChangeAspect="1"/>
          </p:cNvPicPr>
          <p:nvPr/>
        </p:nvPicPr>
        <p:blipFill>
          <a:blip r:embed="rId3"/>
          <a:stretch>
            <a:fillRect/>
          </a:stretch>
        </p:blipFill>
        <p:spPr>
          <a:xfrm>
            <a:off x="336091" y="3540484"/>
            <a:ext cx="5540326" cy="2895762"/>
          </a:xfrm>
          <a:prstGeom prst="rect">
            <a:avLst/>
          </a:prstGeom>
        </p:spPr>
      </p:pic>
      <p:sp>
        <p:nvSpPr>
          <p:cNvPr id="13" name="TextBox 12">
            <a:extLst>
              <a:ext uri="{FF2B5EF4-FFF2-40B4-BE49-F238E27FC236}">
                <a16:creationId xmlns:a16="http://schemas.microsoft.com/office/drawing/2014/main" id="{07277473-C8EF-A7D6-D8D3-8CAE4978D22F}"/>
              </a:ext>
            </a:extLst>
          </p:cNvPr>
          <p:cNvSpPr txBox="1"/>
          <p:nvPr/>
        </p:nvSpPr>
        <p:spPr>
          <a:xfrm>
            <a:off x="6284354" y="4588255"/>
            <a:ext cx="3111429" cy="800219"/>
          </a:xfrm>
          <a:prstGeom prst="rect">
            <a:avLst/>
          </a:prstGeom>
          <a:noFill/>
          <a:ln w="6350" cap="flat">
            <a:noFill/>
            <a:miter lim="800000"/>
          </a:ln>
        </p:spPr>
        <p:txBody>
          <a:bodyPr wrap="none" lIns="0" tIns="0" rIns="0" bIns="0" rtlCol="0" anchor="t" anchorCtr="0">
            <a:spAutoFit/>
          </a:bodyPr>
          <a:lstStyle/>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Successfully!</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Do</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the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same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to every account</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Use their money to buy some goods !!!</a:t>
            </a:r>
            <a:endParaRPr lang="zh-CN" altLang="en-US" sz="1400" b="1" dirty="0">
              <a:latin typeface="Palatino Linotype" panose="02040502050505030304" pitchFamily="18" charset="0"/>
              <a:ea typeface="宋体" panose="02010600030101010101" pitchFamily="2" charset="-122"/>
            </a:endParaRPr>
          </a:p>
        </p:txBody>
      </p:sp>
      <p:grpSp>
        <p:nvGrpSpPr>
          <p:cNvPr id="16" name="Group 15">
            <a:extLst>
              <a:ext uri="{FF2B5EF4-FFF2-40B4-BE49-F238E27FC236}">
                <a16:creationId xmlns:a16="http://schemas.microsoft.com/office/drawing/2014/main" id="{E7DBF635-FFCE-D047-8D16-D0EA214F6B56}"/>
              </a:ext>
            </a:extLst>
          </p:cNvPr>
          <p:cNvGrpSpPr/>
          <p:nvPr/>
        </p:nvGrpSpPr>
        <p:grpSpPr>
          <a:xfrm>
            <a:off x="289836" y="1524997"/>
            <a:ext cx="9323264" cy="576421"/>
            <a:chOff x="415701" y="1530070"/>
            <a:chExt cx="9323264" cy="576421"/>
          </a:xfrm>
        </p:grpSpPr>
        <p:sp>
          <p:nvSpPr>
            <p:cNvPr id="19" name="Rectangle: Rounded Corners 3">
              <a:extLst>
                <a:ext uri="{FF2B5EF4-FFF2-40B4-BE49-F238E27FC236}">
                  <a16:creationId xmlns:a16="http://schemas.microsoft.com/office/drawing/2014/main" id="{DD6B1165-1BE7-434E-B03B-5297DEEDB826}"/>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1" name="Rectangle: Rounded Corners 5">
              <a:extLst>
                <a:ext uri="{FF2B5EF4-FFF2-40B4-BE49-F238E27FC236}">
                  <a16:creationId xmlns:a16="http://schemas.microsoft.com/office/drawing/2014/main" id="{BACDDD83-8260-D548-898E-4FE276E88B8D}"/>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2" name="Rectangle: Rounded Corners 7">
              <a:extLst>
                <a:ext uri="{FF2B5EF4-FFF2-40B4-BE49-F238E27FC236}">
                  <a16:creationId xmlns:a16="http://schemas.microsoft.com/office/drawing/2014/main" id="{6DD53E58-A4FB-464A-9D53-8D71C5C38C95}"/>
                </a:ext>
              </a:extLst>
            </p:cNvPr>
            <p:cNvSpPr/>
            <p:nvPr/>
          </p:nvSpPr>
          <p:spPr>
            <a:xfrm>
              <a:off x="7578725" y="1532859"/>
              <a:ext cx="2160240"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Arrow: Right 8">
              <a:extLst>
                <a:ext uri="{FF2B5EF4-FFF2-40B4-BE49-F238E27FC236}">
                  <a16:creationId xmlns:a16="http://schemas.microsoft.com/office/drawing/2014/main" id="{99211C1C-B876-5B47-88CE-F18E7682DA5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5" name="Arrow: Right 9">
              <a:extLst>
                <a:ext uri="{FF2B5EF4-FFF2-40B4-BE49-F238E27FC236}">
                  <a16:creationId xmlns:a16="http://schemas.microsoft.com/office/drawing/2014/main" id="{229CCFF6-6359-8347-B5A7-CFEBEBF6A9FB}"/>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19663B61-22C5-EC40-8FCC-2D3B4EAD973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#5 Buy items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9" name="标题 1">
            <a:extLst>
              <a:ext uri="{FF2B5EF4-FFF2-40B4-BE49-F238E27FC236}">
                <a16:creationId xmlns:a16="http://schemas.microsoft.com/office/drawing/2014/main" id="{D391A99D-D2B9-E94D-A5C7-BAFE5265182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extLst>
      <p:ext uri="{BB962C8B-B14F-4D97-AF65-F5344CB8AC3E}">
        <p14:creationId xmlns:p14="http://schemas.microsoft.com/office/powerpoint/2010/main" val="4211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A9EE-5D06-D220-DDE8-0E2DF903ABF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1EF5F08A-5BA3-D681-D53E-3B283654C5ED}"/>
              </a:ext>
            </a:extLst>
          </p:cNvPr>
          <p:cNvPicPr>
            <a:picLocks noChangeAspect="1"/>
          </p:cNvPicPr>
          <p:nvPr/>
        </p:nvPicPr>
        <p:blipFill>
          <a:blip r:embed="rId3"/>
          <a:stretch>
            <a:fillRect/>
          </a:stretch>
        </p:blipFill>
        <p:spPr>
          <a:xfrm>
            <a:off x="913153" y="2166830"/>
            <a:ext cx="7809384" cy="579603"/>
          </a:xfrm>
          <a:prstGeom prst="rect">
            <a:avLst/>
          </a:prstGeom>
        </p:spPr>
      </p:pic>
      <p:sp>
        <p:nvSpPr>
          <p:cNvPr id="26" name="TextBox 25">
            <a:extLst>
              <a:ext uri="{FF2B5EF4-FFF2-40B4-BE49-F238E27FC236}">
                <a16:creationId xmlns:a16="http://schemas.microsoft.com/office/drawing/2014/main" id="{A8C531A9-64AD-CC88-4C2B-753AD1292AAB}"/>
              </a:ext>
            </a:extLst>
          </p:cNvPr>
          <p:cNvSpPr txBox="1"/>
          <p:nvPr/>
        </p:nvSpPr>
        <p:spPr>
          <a:xfrm>
            <a:off x="487710" y="1597872"/>
            <a:ext cx="6624736" cy="369332"/>
          </a:xfrm>
          <a:prstGeom prst="rect">
            <a:avLst/>
          </a:prstGeom>
          <a:noFill/>
          <a:ln w="6350" cap="flat">
            <a:noFill/>
            <a:miter lim="800000"/>
          </a:ln>
        </p:spPr>
        <p:txBody>
          <a:bodyPr wrap="square">
            <a:spAutoFit/>
          </a:bodyPr>
          <a:lstStyle/>
          <a:p>
            <a:pPr algn="l"/>
            <a:r>
              <a:rPr lang="en-US" altLang="zh-CN" sz="1800" b="1" dirty="0">
                <a:latin typeface="Palatino Linotype" panose="02040502050505030304" pitchFamily="18" charset="0"/>
                <a:cs typeface="Arial" panose="020B0604020202020204" pitchFamily="34" charset="0"/>
              </a:rPr>
              <a:t>Prepared Statements (with Parameterized Queries)</a:t>
            </a:r>
          </a:p>
        </p:txBody>
      </p:sp>
      <p:sp>
        <p:nvSpPr>
          <p:cNvPr id="29" name="TextBox 28">
            <a:extLst>
              <a:ext uri="{FF2B5EF4-FFF2-40B4-BE49-F238E27FC236}">
                <a16:creationId xmlns:a16="http://schemas.microsoft.com/office/drawing/2014/main" id="{9170C2A5-6E87-CA50-A6F7-5EE2CD33DE37}"/>
              </a:ext>
            </a:extLst>
          </p:cNvPr>
          <p:cNvSpPr txBox="1"/>
          <p:nvPr/>
        </p:nvSpPr>
        <p:spPr>
          <a:xfrm>
            <a:off x="913153" y="3002408"/>
            <a:ext cx="7809384" cy="1184940"/>
          </a:xfrm>
          <a:prstGeom prst="rect">
            <a:avLst/>
          </a:prstGeom>
          <a:noFill/>
          <a:ln w="6350" cap="flat">
            <a:noFill/>
            <a:miter lim="800000"/>
          </a:ln>
        </p:spPr>
        <p:txBody>
          <a:bodyPr wrap="square" lIns="0" tIns="0" rIns="0" bIns="0" rtlCol="0" anchor="t" anchorCtr="0">
            <a:spAutoFit/>
          </a:bodyPr>
          <a:lstStyle/>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Pass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1800" dirty="0">
                <a:solidFill>
                  <a:schemeClr val="bg2">
                    <a:lumMod val="40000"/>
                    <a:lumOff val="60000"/>
                  </a:schemeClr>
                </a:solidFill>
                <a:latin typeface="Palatino Linotype" panose="02040502050505030304" pitchFamily="18" charset="0"/>
                <a:cs typeface="Arial" panose="020B0604020202020204" pitchFamily="34" charset="0"/>
              </a:rPr>
              <a:t> </a:t>
            </a:r>
            <a:r>
              <a:rPr lang="en-US" altLang="zh-CN" sz="1800" dirty="0">
                <a:latin typeface="Palatino Linotype" panose="02040502050505030304" pitchFamily="18" charset="0"/>
                <a:cs typeface="Arial" panose="020B0604020202020204" pitchFamily="34" charset="0"/>
              </a:rPr>
              <a:t>and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1800" dirty="0">
                <a:latin typeface="Palatino Linotype" panose="02040502050505030304" pitchFamily="18" charset="0"/>
                <a:cs typeface="Arial" panose="020B0604020202020204" pitchFamily="34" charset="0"/>
              </a:rPr>
              <a:t> as parameters to the SQL command execution function.</a:t>
            </a:r>
          </a:p>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The database will always distinguish between code and data, regardless of what user input is supplied.</a:t>
            </a:r>
            <a:endParaRPr lang="zh-CN" altLang="en-US" sz="1800" dirty="0">
              <a:latin typeface="Palatino Linotype" panose="02040502050505030304" pitchFamily="18" charset="0"/>
              <a:cs typeface="Arial" panose="020B0604020202020204" pitchFamily="34" charset="0"/>
            </a:endParaRPr>
          </a:p>
        </p:txBody>
      </p:sp>
      <p:sp>
        <p:nvSpPr>
          <p:cNvPr id="39" name="TextBox 38">
            <a:extLst>
              <a:ext uri="{FF2B5EF4-FFF2-40B4-BE49-F238E27FC236}">
                <a16:creationId xmlns:a16="http://schemas.microsoft.com/office/drawing/2014/main" id="{A7D3DAB9-D629-6270-14A7-F39C49A4E3A2}"/>
              </a:ext>
            </a:extLst>
          </p:cNvPr>
          <p:cNvSpPr txBox="1"/>
          <p:nvPr/>
        </p:nvSpPr>
        <p:spPr>
          <a:xfrm>
            <a:off x="3086803" y="5620463"/>
            <a:ext cx="1692188" cy="2215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chemeClr val="bg2">
                    <a:lumMod val="60000"/>
                    <a:lumOff val="40000"/>
                  </a:schemeClr>
                </a:solidFill>
                <a:effectLst/>
                <a:latin typeface="Palatino Linotype" panose="02040502050505030304" pitchFamily="18" charset="0"/>
              </a:rPr>
              <a:t>None</a:t>
            </a:r>
            <a:endParaRPr lang="zh-CN" altLang="en-US" sz="1800" b="1" dirty="0">
              <a:solidFill>
                <a:schemeClr val="bg2">
                  <a:lumMod val="60000"/>
                  <a:lumOff val="40000"/>
                </a:schemeClr>
              </a:solidFill>
              <a:latin typeface="Palatino Linotype" panose="02040502050505030304" pitchFamily="18" charset="0"/>
              <a:cs typeface="Arial" panose="020B0604020202020204" pitchFamily="34" charset="0"/>
            </a:endParaRPr>
          </a:p>
        </p:txBody>
      </p:sp>
      <p:sp>
        <p:nvSpPr>
          <p:cNvPr id="40" name="TextBox 39">
            <a:extLst>
              <a:ext uri="{FF2B5EF4-FFF2-40B4-BE49-F238E27FC236}">
                <a16:creationId xmlns:a16="http://schemas.microsoft.com/office/drawing/2014/main" id="{10AD8EE1-43C8-6780-D0F3-8F6C121DCD3B}"/>
              </a:ext>
            </a:extLst>
          </p:cNvPr>
          <p:cNvSpPr txBox="1"/>
          <p:nvPr/>
        </p:nvSpPr>
        <p:spPr>
          <a:xfrm>
            <a:off x="5600278" y="5634313"/>
            <a:ext cx="1513235" cy="193899"/>
          </a:xfrm>
          <a:prstGeom prst="rect">
            <a:avLst/>
          </a:prstGeom>
          <a:solidFill>
            <a:schemeClr val="bg1">
              <a:lumMod val="85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41" name="TextBox 40">
            <a:extLst>
              <a:ext uri="{FF2B5EF4-FFF2-40B4-BE49-F238E27FC236}">
                <a16:creationId xmlns:a16="http://schemas.microsoft.com/office/drawing/2014/main" id="{3BDC06FE-7F3E-6B92-DA40-B828E2250F6C}"/>
              </a:ext>
            </a:extLst>
          </p:cNvPr>
          <p:cNvSpPr txBox="1"/>
          <p:nvPr/>
        </p:nvSpPr>
        <p:spPr>
          <a:xfrm>
            <a:off x="8012546" y="5634313"/>
            <a:ext cx="924933" cy="193899"/>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ECF1F21F-B61B-0789-A0CD-91DC14FF8050}"/>
              </a:ext>
            </a:extLst>
          </p:cNvPr>
          <p:cNvCxnSpPr>
            <a:cxnSpLocks/>
            <a:stCxn id="39" idx="3"/>
            <a:endCxn id="40" idx="1"/>
          </p:cNvCxnSpPr>
          <p:nvPr/>
        </p:nvCxnSpPr>
        <p:spPr>
          <a:xfrm>
            <a:off x="4778991" y="5731263"/>
            <a:ext cx="82128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5C04147-6D54-003D-08B9-10F5DC6EC60B}"/>
              </a:ext>
            </a:extLst>
          </p:cNvPr>
          <p:cNvCxnSpPr>
            <a:cxnSpLocks/>
            <a:stCxn id="40" idx="3"/>
            <a:endCxn id="41" idx="1"/>
          </p:cNvCxnSpPr>
          <p:nvPr/>
        </p:nvCxnSpPr>
        <p:spPr>
          <a:xfrm>
            <a:off x="7113513" y="5731263"/>
            <a:ext cx="89903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32ADA23-A1ED-F585-2500-E0438EE6143F}"/>
              </a:ext>
            </a:extLst>
          </p:cNvPr>
          <p:cNvSpPr txBox="1"/>
          <p:nvPr/>
        </p:nvSpPr>
        <p:spPr>
          <a:xfrm>
            <a:off x="3061222" y="4572366"/>
            <a:ext cx="4951324" cy="707886"/>
          </a:xfrm>
          <a:prstGeom prst="rect">
            <a:avLst/>
          </a:prstGeom>
          <a:solidFill>
            <a:schemeClr val="tx2">
              <a:lumMod val="20000"/>
              <a:lumOff val="80000"/>
            </a:schemeClr>
          </a:solidFill>
          <a:ln w="6350" cap="flat">
            <a:noFill/>
            <a:miter lim="800000"/>
          </a:ln>
        </p:spPr>
        <p:txBody>
          <a:bodyPr wrap="square">
            <a:spAutoFit/>
          </a:bodyPr>
          <a:lstStyle/>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a:t>
            </a:r>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zwj</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a:t>
            </a:r>
          </a:p>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2025 </a:t>
            </a:r>
            <a:endParaRPr lang="zh-CN" altLang="en-US" dirty="0"/>
          </a:p>
        </p:txBody>
      </p:sp>
      <p:sp>
        <p:nvSpPr>
          <p:cNvPr id="46" name="Arrow: Down 45">
            <a:extLst>
              <a:ext uri="{FF2B5EF4-FFF2-40B4-BE49-F238E27FC236}">
                <a16:creationId xmlns:a16="http://schemas.microsoft.com/office/drawing/2014/main" id="{67A88E77-1E65-EF3E-19E9-1A24BB7491B2}"/>
              </a:ext>
            </a:extLst>
          </p:cNvPr>
          <p:cNvSpPr/>
          <p:nvPr/>
        </p:nvSpPr>
        <p:spPr>
          <a:xfrm>
            <a:off x="5168230" y="5321539"/>
            <a:ext cx="612068" cy="252026"/>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FDD6E45-00B7-326A-499C-7CBDAE558411}"/>
              </a:ext>
            </a:extLst>
          </p:cNvPr>
          <p:cNvSpPr txBox="1"/>
          <p:nvPr/>
        </p:nvSpPr>
        <p:spPr>
          <a:xfrm>
            <a:off x="487709" y="6050288"/>
            <a:ext cx="8776629" cy="307776"/>
          </a:xfrm>
          <a:prstGeom prst="rect">
            <a:avLst/>
          </a:prstGeom>
          <a:solidFill>
            <a:schemeClr val="accent5">
              <a:lumMod val="20000"/>
              <a:lumOff val="80000"/>
            </a:schemeClr>
          </a:solidFill>
          <a:ln w="6350" cap="flat">
            <a:noFill/>
            <a:miter lim="800000"/>
          </a:ln>
        </p:spPr>
        <p:txBody>
          <a:bodyPr wrap="square" anchor="ctr">
            <a:spAutoFit/>
          </a:bodyPr>
          <a:lstStyle/>
          <a:p>
            <a:pPr algn="ctr"/>
            <a:r>
              <a:rPr lang="en-US" altLang="zh-CN" sz="1400" b="1" dirty="0">
                <a:solidFill>
                  <a:srgbClr val="FF0000"/>
                </a:solidFill>
                <a:latin typeface="Palatino Linotype" panose="02040502050505030304" pitchFamily="18" charset="0"/>
                <a:ea typeface="宋体" panose="02010600030101010101" pitchFamily="2" charset="-122"/>
              </a:rPr>
              <a:t>No username equals </a:t>
            </a:r>
            <a:r>
              <a:rPr lang="en-US" altLang="zh-CN" sz="1400" b="1" dirty="0" err="1">
                <a:latin typeface="Palatino Linotype" panose="02040502050505030304" pitchFamily="18" charset="0"/>
                <a:cs typeface="Arial" panose="020B0604020202020204" pitchFamily="34" charset="0"/>
              </a:rPr>
              <a:t>zwj</a:t>
            </a:r>
            <a:r>
              <a:rPr lang="en-US" altLang="zh-CN" sz="1400" b="1" dirty="0">
                <a:latin typeface="Palatino Linotype" panose="02040502050505030304" pitchFamily="18" charset="0"/>
                <a:cs typeface="Arial" panose="020B0604020202020204" pitchFamily="34" charset="0"/>
              </a:rPr>
              <a:t>’--</a:t>
            </a:r>
            <a:endParaRPr lang="zh-CN" altLang="en-US" sz="1400" b="1" dirty="0">
              <a:latin typeface="Palatino Linotype" panose="02040502050505030304" pitchFamily="18" charset="0"/>
              <a:ea typeface="宋体" panose="02010600030101010101" pitchFamily="2" charset="-122"/>
            </a:endParaRPr>
          </a:p>
        </p:txBody>
      </p:sp>
      <p:pic>
        <p:nvPicPr>
          <p:cNvPr id="50" name="Picture 49">
            <a:extLst>
              <a:ext uri="{FF2B5EF4-FFF2-40B4-BE49-F238E27FC236}">
                <a16:creationId xmlns:a16="http://schemas.microsoft.com/office/drawing/2014/main" id="{03F04A0C-683C-8EE7-E9C0-A32C44EA1C74}"/>
              </a:ext>
            </a:extLst>
          </p:cNvPr>
          <p:cNvPicPr>
            <a:picLocks noChangeAspect="1"/>
          </p:cNvPicPr>
          <p:nvPr/>
        </p:nvPicPr>
        <p:blipFill>
          <a:blip r:embed="rId4"/>
          <a:stretch>
            <a:fillRect/>
          </a:stretch>
        </p:blipFill>
        <p:spPr>
          <a:xfrm>
            <a:off x="703494" y="4621868"/>
            <a:ext cx="1908212" cy="1084448"/>
          </a:xfrm>
          <a:prstGeom prst="rect">
            <a:avLst/>
          </a:prstGeom>
        </p:spPr>
      </p:pic>
      <p:sp>
        <p:nvSpPr>
          <p:cNvPr id="17" name="TextBox 16">
            <a:extLst>
              <a:ext uri="{FF2B5EF4-FFF2-40B4-BE49-F238E27FC236}">
                <a16:creationId xmlns:a16="http://schemas.microsoft.com/office/drawing/2014/main" id="{46F4A84A-EAD5-ED47-9ADF-57D128EF2B94}"/>
              </a:ext>
            </a:extLst>
          </p:cNvPr>
          <p:cNvSpPr txBox="1"/>
          <p:nvPr/>
        </p:nvSpPr>
        <p:spPr>
          <a:xfrm>
            <a:off x="415701" y="1047796"/>
            <a:ext cx="6624736" cy="400110"/>
          </a:xfrm>
          <a:prstGeom prst="rect">
            <a:avLst/>
          </a:prstGeom>
          <a:noFill/>
          <a:ln w="6350" cap="flat">
            <a:noFill/>
            <a:miter lim="800000"/>
          </a:ln>
        </p:spPr>
        <p:txBody>
          <a:bodyPr wrap="square" anchor="ctr">
            <a:spAutoFit/>
          </a:bodyPr>
          <a:lstStyle/>
          <a:p>
            <a:r>
              <a:rPr lang="en-US" altLang="zh-CN" sz="20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000" b="1" i="1" dirty="0">
                <a:solidFill>
                  <a:schemeClr val="accent1"/>
                </a:solidFill>
                <a:latin typeface="Palatino Linotype" panose="02040502050505030304" pitchFamily="18" charset="0"/>
                <a:ea typeface="宋体" panose="02010600030101010101" pitchFamily="2" charset="-122"/>
                <a:sym typeface="+mn-ea"/>
              </a:rPr>
              <a:t> </a:t>
            </a:r>
            <a:r>
              <a:rPr lang="en-US" altLang="zh-CN" sz="2000" b="1" i="1" dirty="0">
                <a:solidFill>
                  <a:schemeClr val="accent1"/>
                </a:solidFill>
                <a:latin typeface="Palatino Linotype" panose="02040502050505030304" pitchFamily="18" charset="0"/>
                <a:ea typeface="宋体" panose="02010600030101010101" pitchFamily="2" charset="-122"/>
                <a:sym typeface="+mn-ea"/>
              </a:rPr>
              <a:t>How to make the mitigation for this BUG ?</a:t>
            </a:r>
            <a:endParaRPr lang="zh-CN" altLang="en-US" sz="2000" b="1" i="1" dirty="0">
              <a:solidFill>
                <a:schemeClr val="accent1"/>
              </a:solidFill>
              <a:latin typeface="Palatino Linotype" panose="02040502050505030304" pitchFamily="18" charset="0"/>
              <a:ea typeface="宋体" panose="02010600030101010101" pitchFamily="2" charset="-122"/>
            </a:endParaRPr>
          </a:p>
        </p:txBody>
      </p:sp>
      <p:sp>
        <p:nvSpPr>
          <p:cNvPr id="18" name="TextBox 17">
            <a:extLst>
              <a:ext uri="{FF2B5EF4-FFF2-40B4-BE49-F238E27FC236}">
                <a16:creationId xmlns:a16="http://schemas.microsoft.com/office/drawing/2014/main" id="{FBEA66A7-9A46-0744-9A99-0CD4AC18F11E}"/>
              </a:ext>
            </a:extLst>
          </p:cNvPr>
          <p:cNvSpPr txBox="1"/>
          <p:nvPr/>
        </p:nvSpPr>
        <p:spPr>
          <a:xfrm>
            <a:off x="703494" y="4335600"/>
            <a:ext cx="1908212"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sp>
        <p:nvSpPr>
          <p:cNvPr id="22" name="标题 1">
            <a:extLst>
              <a:ext uri="{FF2B5EF4-FFF2-40B4-BE49-F238E27FC236}">
                <a16:creationId xmlns:a16="http://schemas.microsoft.com/office/drawing/2014/main" id="{A5C900B9-062C-BA4C-B414-A7B260392AEB}"/>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extLst>
      <p:ext uri="{BB962C8B-B14F-4D97-AF65-F5344CB8AC3E}">
        <p14:creationId xmlns:p14="http://schemas.microsoft.com/office/powerpoint/2010/main" val="398685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DB5FD2AF-02D7-E281-510A-FDEAA92AA3CC}"/>
              </a:ext>
            </a:extLst>
          </p:cNvPr>
          <p:cNvGrpSpPr/>
          <p:nvPr/>
        </p:nvGrpSpPr>
        <p:grpSpPr>
          <a:xfrm>
            <a:off x="134269" y="4055747"/>
            <a:ext cx="2923154" cy="2053268"/>
            <a:chOff x="134269" y="4055747"/>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4269" y="4055747"/>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6" name="图片 35">
              <a:extLst>
                <a:ext uri="{FF2B5EF4-FFF2-40B4-BE49-F238E27FC236}">
                  <a16:creationId xmlns:a16="http://schemas.microsoft.com/office/drawing/2014/main" id="{91D889BE-9B39-DE7B-AAC3-D905B42D2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25" y="4096983"/>
              <a:ext cx="2478467" cy="2000465"/>
            </a:xfrm>
            <a:prstGeom prst="rect">
              <a:avLst/>
            </a:prstGeom>
            <a:scene3d>
              <a:camera prst="perspectiveRight"/>
              <a:lightRig rig="threePt" dir="t"/>
            </a:scene3d>
          </p:spPr>
        </p:pic>
      </p:grpSp>
      <p:sp>
        <p:nvSpPr>
          <p:cNvPr id="33" name="文本框 32">
            <a:extLst>
              <a:ext uri="{FF2B5EF4-FFF2-40B4-BE49-F238E27FC236}">
                <a16:creationId xmlns:a16="http://schemas.microsoft.com/office/drawing/2014/main" id="{6F58606F-4DAA-4D58-89BB-3B751C0319F8}"/>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74" name="文本框 73">
            <a:extLst>
              <a:ext uri="{FF2B5EF4-FFF2-40B4-BE49-F238E27FC236}">
                <a16:creationId xmlns:a16="http://schemas.microsoft.com/office/drawing/2014/main" id="{B9968820-5D0B-4131-58F1-EAD44FC6DEA9}"/>
              </a:ext>
            </a:extLst>
          </p:cNvPr>
          <p:cNvSpPr txBox="1"/>
          <p:nvPr/>
        </p:nvSpPr>
        <p:spPr>
          <a:xfrm>
            <a:off x="1351806" y="6445177"/>
            <a:ext cx="65" cy="193899"/>
          </a:xfrm>
          <a:prstGeom prst="rect">
            <a:avLst/>
          </a:prstGeom>
          <a:solidFill>
            <a:schemeClr val="accent4">
              <a:lumMod val="40000"/>
              <a:lumOff val="6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kumimoji="1" lang="zh-CN" altLang="en-US" sz="1400" b="1" dirty="0">
              <a:solidFill>
                <a:srgbClr val="9B1717"/>
              </a:solidFill>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D6BA53C1-331C-A73C-2EA7-5C439907C2E4}"/>
              </a:ext>
            </a:extLst>
          </p:cNvPr>
          <p:cNvSpPr txBox="1"/>
          <p:nvPr/>
        </p:nvSpPr>
        <p:spPr>
          <a:xfrm>
            <a:off x="4788796" y="5447405"/>
            <a:ext cx="3031275" cy="215444"/>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Business Impact Analysis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nvGrpSpPr>
          <p:cNvPr id="46" name="组合 45">
            <a:extLst>
              <a:ext uri="{FF2B5EF4-FFF2-40B4-BE49-F238E27FC236}">
                <a16:creationId xmlns:a16="http://schemas.microsoft.com/office/drawing/2014/main" id="{F5D9DD19-CBC2-18FC-0301-1EB8658C2E2E}"/>
              </a:ext>
            </a:extLst>
          </p:cNvPr>
          <p:cNvGrpSpPr/>
          <p:nvPr/>
        </p:nvGrpSpPr>
        <p:grpSpPr>
          <a:xfrm>
            <a:off x="587949" y="4036311"/>
            <a:ext cx="3251861" cy="2108338"/>
            <a:chOff x="667693" y="4001723"/>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667693" y="4001723"/>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4" name="图片 43">
              <a:extLst>
                <a:ext uri="{FF2B5EF4-FFF2-40B4-BE49-F238E27FC236}">
                  <a16:creationId xmlns:a16="http://schemas.microsoft.com/office/drawing/2014/main" id="{A3AA82DA-6010-D6FD-444A-40D3B10BB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42" y="4102143"/>
              <a:ext cx="2940820" cy="1940828"/>
            </a:xfrm>
            <a:prstGeom prst="rect">
              <a:avLst/>
            </a:prstGeom>
            <a:scene3d>
              <a:camera prst="perspectiveRight"/>
              <a:lightRig rig="threePt" dir="t"/>
            </a:scene3d>
          </p:spPr>
        </p:pic>
      </p:grpSp>
      <p:grpSp>
        <p:nvGrpSpPr>
          <p:cNvPr id="37" name="组合 36">
            <a:extLst>
              <a:ext uri="{FF2B5EF4-FFF2-40B4-BE49-F238E27FC236}">
                <a16:creationId xmlns:a16="http://schemas.microsoft.com/office/drawing/2014/main" id="{9315A012-F3AF-4182-A95C-D1E90112301D}"/>
              </a:ext>
            </a:extLst>
          </p:cNvPr>
          <p:cNvGrpSpPr/>
          <p:nvPr/>
        </p:nvGrpSpPr>
        <p:grpSpPr>
          <a:xfrm>
            <a:off x="1098797" y="3907974"/>
            <a:ext cx="3600400" cy="2325681"/>
            <a:chOff x="955762" y="4020436"/>
            <a:chExt cx="3600400"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955762" y="4020436"/>
              <a:ext cx="3600400"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0" name="图片 29">
              <a:extLst>
                <a:ext uri="{FF2B5EF4-FFF2-40B4-BE49-F238E27FC236}">
                  <a16:creationId xmlns:a16="http://schemas.microsoft.com/office/drawing/2014/main" id="{52738891-0A6B-8B79-27F8-3DC7BE25A8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138" y="4184402"/>
              <a:ext cx="3435921" cy="2038618"/>
            </a:xfrm>
            <a:prstGeom prst="rect">
              <a:avLst/>
            </a:prstGeom>
            <a:scene3d>
              <a:camera prst="perspectiveRight"/>
              <a:lightRig rig="threePt" dir="t"/>
            </a:scene3d>
          </p:spPr>
        </p:pic>
      </p:grpSp>
      <p:grpSp>
        <p:nvGrpSpPr>
          <p:cNvPr id="69" name="Group 68">
            <a:extLst>
              <a:ext uri="{FF2B5EF4-FFF2-40B4-BE49-F238E27FC236}">
                <a16:creationId xmlns:a16="http://schemas.microsoft.com/office/drawing/2014/main" id="{3590557D-857C-3D49-8530-2FECA1830B63}"/>
              </a:ext>
            </a:extLst>
          </p:cNvPr>
          <p:cNvGrpSpPr/>
          <p:nvPr/>
        </p:nvGrpSpPr>
        <p:grpSpPr>
          <a:xfrm>
            <a:off x="4689480" y="3217167"/>
            <a:ext cx="5140830" cy="2152140"/>
            <a:chOff x="4634624" y="3220305"/>
            <a:chExt cx="5140830" cy="2152140"/>
          </a:xfrm>
        </p:grpSpPr>
        <p:sp>
          <p:nvSpPr>
            <p:cNvPr id="121" name="文本框 120">
              <a:extLst>
                <a:ext uri="{FF2B5EF4-FFF2-40B4-BE49-F238E27FC236}">
                  <a16:creationId xmlns:a16="http://schemas.microsoft.com/office/drawing/2014/main" id="{D41C49DE-3AA2-B4CA-2FE9-ED6EF679737A}"/>
                </a:ext>
              </a:extLst>
            </p:cNvPr>
            <p:cNvSpPr txBox="1"/>
            <p:nvPr/>
          </p:nvSpPr>
          <p:spPr>
            <a:xfrm>
              <a:off x="4634624" y="5210862"/>
              <a:ext cx="5140830" cy="161583"/>
            </a:xfrm>
            <a:prstGeom prst="rect">
              <a:avLst/>
            </a:prstGeom>
            <a:noFill/>
            <a:ln w="6350" cap="flat">
              <a:noFill/>
              <a:miter lim="800000"/>
            </a:ln>
          </p:spPr>
          <p:txBody>
            <a:bodyPr wrap="none" lIns="0" tIns="0" rIns="0" bIns="0" rtlCol="0" anchor="t" anchorCtr="0">
              <a:spAutoFit/>
            </a:bodyPr>
            <a:lstStyle/>
            <a:p>
              <a:pPr algn="ctr">
                <a:spcBef>
                  <a:spcPts val="600"/>
                </a:spcBef>
                <a:buClr>
                  <a:schemeClr val="bg2"/>
                </a:buClr>
              </a:pPr>
              <a:r>
                <a:rPr lang="en-US" altLang="zh-CN" sz="1050" b="1" i="0" dirty="0">
                  <a:solidFill>
                    <a:srgbClr val="0F2741"/>
                  </a:solidFill>
                  <a:effectLst/>
                  <a:latin typeface="Palatino Linotype" panose="02040502050505030304" pitchFamily="18" charset="0"/>
                </a:rPr>
                <a:t>Fig. 5.1 Distribution of web application critical vulnerabilities worldwide as of 2023</a:t>
              </a:r>
              <a:endParaRPr kumimoji="1" lang="zh-CN" altLang="en-US" sz="1100" b="1" i="1" dirty="0">
                <a:solidFill>
                  <a:srgbClr val="9B1717"/>
                </a:solidFill>
                <a:latin typeface="Palatino Linotype" panose="02040502050505030304" pitchFamily="18" charset="0"/>
                <a:cs typeface="Times New Roman" panose="02020603050405020304" pitchFamily="18" charset="0"/>
              </a:endParaRPr>
            </a:p>
          </p:txBody>
        </p:sp>
        <p:grpSp>
          <p:nvGrpSpPr>
            <p:cNvPr id="64" name="Group 63">
              <a:extLst>
                <a:ext uri="{FF2B5EF4-FFF2-40B4-BE49-F238E27FC236}">
                  <a16:creationId xmlns:a16="http://schemas.microsoft.com/office/drawing/2014/main" id="{B83AEDDE-7397-7B45-BB8E-285B47F2CE98}"/>
                </a:ext>
              </a:extLst>
            </p:cNvPr>
            <p:cNvGrpSpPr/>
            <p:nvPr/>
          </p:nvGrpSpPr>
          <p:grpSpPr>
            <a:xfrm>
              <a:off x="5572013" y="3220305"/>
              <a:ext cx="3140456" cy="1934964"/>
              <a:chOff x="5429834" y="3520992"/>
              <a:chExt cx="3140456" cy="1934964"/>
            </a:xfrm>
          </p:grpSpPr>
          <p:pic>
            <p:nvPicPr>
              <p:cNvPr id="57" name="图片 56">
                <a:extLst>
                  <a:ext uri="{FF2B5EF4-FFF2-40B4-BE49-F238E27FC236}">
                    <a16:creationId xmlns:a16="http://schemas.microsoft.com/office/drawing/2014/main" id="{063B6A0C-84FD-0B03-0C5C-2416629DB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834" y="3520993"/>
                <a:ext cx="3140456" cy="1934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9" name="椭圆 58">
                <a:extLst>
                  <a:ext uri="{FF2B5EF4-FFF2-40B4-BE49-F238E27FC236}">
                    <a16:creationId xmlns:a16="http://schemas.microsoft.com/office/drawing/2014/main" id="{19DE0A7D-F96F-7986-7B2B-462C049E3451}"/>
                  </a:ext>
                </a:extLst>
              </p:cNvPr>
              <p:cNvSpPr/>
              <p:nvPr/>
            </p:nvSpPr>
            <p:spPr>
              <a:xfrm>
                <a:off x="5622307" y="3520992"/>
                <a:ext cx="819801" cy="232837"/>
              </a:xfrm>
              <a:prstGeom prst="ellipse">
                <a:avLst/>
              </a:prstGeom>
              <a:noFill/>
              <a:ln w="25400" cap="flat">
                <a:solidFill>
                  <a:schemeClr val="bg2"/>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0" name="文本框 59">
                <a:extLst>
                  <a:ext uri="{FF2B5EF4-FFF2-40B4-BE49-F238E27FC236}">
                    <a16:creationId xmlns:a16="http://schemas.microsoft.com/office/drawing/2014/main" id="{48E48489-842D-5139-52AC-2CEF6A2DC5CA}"/>
                  </a:ext>
                </a:extLst>
              </p:cNvPr>
              <p:cNvSpPr txBox="1"/>
              <p:nvPr/>
            </p:nvSpPr>
            <p:spPr>
              <a:xfrm>
                <a:off x="7193679" y="4341078"/>
                <a:ext cx="1107795"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Most Frequent</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grpSp>
      <p:sp>
        <p:nvSpPr>
          <p:cNvPr id="55" name="标题 1">
            <a:extLst>
              <a:ext uri="{FF2B5EF4-FFF2-40B4-BE49-F238E27FC236}">
                <a16:creationId xmlns:a16="http://schemas.microsoft.com/office/drawing/2014/main" id="{01907434-E4D4-894B-B808-37F310CB169E}"/>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dirty="0"/>
              <a:t>5. Conclusion: </a:t>
            </a:r>
            <a:r>
              <a:rPr lang="en-US" b="1" dirty="0"/>
              <a:t>SQL injection</a:t>
            </a:r>
          </a:p>
        </p:txBody>
      </p:sp>
      <p:grpSp>
        <p:nvGrpSpPr>
          <p:cNvPr id="67" name="Group 66">
            <a:extLst>
              <a:ext uri="{FF2B5EF4-FFF2-40B4-BE49-F238E27FC236}">
                <a16:creationId xmlns:a16="http://schemas.microsoft.com/office/drawing/2014/main" id="{EE2AC027-9785-6942-A0B7-B785EF9985F9}"/>
              </a:ext>
            </a:extLst>
          </p:cNvPr>
          <p:cNvGrpSpPr/>
          <p:nvPr/>
        </p:nvGrpSpPr>
        <p:grpSpPr>
          <a:xfrm>
            <a:off x="291225" y="926944"/>
            <a:ext cx="9014794" cy="2098198"/>
            <a:chOff x="235779" y="956216"/>
            <a:chExt cx="9014794" cy="2098198"/>
          </a:xfrm>
        </p:grpSpPr>
        <p:sp>
          <p:nvSpPr>
            <p:cNvPr id="3" name="文本框 2">
              <a:extLst>
                <a:ext uri="{FF2B5EF4-FFF2-40B4-BE49-F238E27FC236}">
                  <a16:creationId xmlns:a16="http://schemas.microsoft.com/office/drawing/2014/main" id="{EA4FB459-EA76-5668-5201-8BFD463C8545}"/>
                </a:ext>
              </a:extLst>
            </p:cNvPr>
            <p:cNvSpPr txBox="1"/>
            <p:nvPr/>
          </p:nvSpPr>
          <p:spPr>
            <a:xfrm>
              <a:off x="235779" y="956216"/>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66" name="Group 65">
              <a:extLst>
                <a:ext uri="{FF2B5EF4-FFF2-40B4-BE49-F238E27FC236}">
                  <a16:creationId xmlns:a16="http://schemas.microsoft.com/office/drawing/2014/main" id="{C12FB398-64D4-DB46-AEC7-3657515B5FD6}"/>
                </a:ext>
              </a:extLst>
            </p:cNvPr>
            <p:cNvGrpSpPr/>
            <p:nvPr/>
          </p:nvGrpSpPr>
          <p:grpSpPr>
            <a:xfrm>
              <a:off x="653839" y="1294770"/>
              <a:ext cx="8596734" cy="1759644"/>
              <a:chOff x="645945" y="1547776"/>
              <a:chExt cx="8596734" cy="1759644"/>
            </a:xfrm>
          </p:grpSpPr>
          <p:sp>
            <p:nvSpPr>
              <p:cNvPr id="4" name="Rounded Rectangle 14">
                <a:extLst>
                  <a:ext uri="{FF2B5EF4-FFF2-40B4-BE49-F238E27FC236}">
                    <a16:creationId xmlns:a16="http://schemas.microsoft.com/office/drawing/2014/main" id="{5784C059-4AE4-EB06-488A-13183BF286B3}"/>
                  </a:ext>
                </a:extLst>
              </p:cNvPr>
              <p:cNvSpPr/>
              <p:nvPr/>
            </p:nvSpPr>
            <p:spPr>
              <a:xfrm>
                <a:off x="645945" y="2051058"/>
                <a:ext cx="1818203" cy="690297"/>
              </a:xfrm>
              <a:prstGeom prst="roundRect">
                <a:avLst>
                  <a:gd name="adj" fmla="val 5359"/>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Log in with other users’ accounts.</a:t>
                </a:r>
              </a:p>
            </p:txBody>
          </p:sp>
          <p:sp>
            <p:nvSpPr>
              <p:cNvPr id="9" name="Chevron 40">
                <a:extLst>
                  <a:ext uri="{FF2B5EF4-FFF2-40B4-BE49-F238E27FC236}">
                    <a16:creationId xmlns:a16="http://schemas.microsoft.com/office/drawing/2014/main" id="{1AA026A0-FEB0-FF6F-78D8-653692501D61}"/>
                  </a:ext>
                </a:extLst>
              </p:cNvPr>
              <p:cNvSpPr/>
              <p:nvPr/>
            </p:nvSpPr>
            <p:spPr>
              <a:xfrm>
                <a:off x="5879983"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a:effectLst/>
            </p:spPr>
            <p:txBody>
              <a:bodyPr wrap="square">
                <a:spAutoFit/>
              </a:bodyPr>
              <a:lstStyle/>
              <a:p>
                <a:r>
                  <a:rPr lang="en-US" altLang="zh-CN" sz="1400" i="1" dirty="0">
                    <a:latin typeface="Times New Roman" panose="02020603050405020304" pitchFamily="18" charset="0"/>
                    <a:cs typeface="Times New Roman" panose="02020603050405020304" pitchFamily="18" charset="0"/>
                  </a:rPr>
                  <a:t>Find Injection Entry</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78546" y="2701808"/>
                <a:ext cx="421143" cy="421143"/>
              </a:xfrm>
              <a:prstGeom prst="rect">
                <a:avLst/>
              </a:prstGeom>
              <a:effectLst/>
            </p:spPr>
          </p:pic>
          <p:sp>
            <p:nvSpPr>
              <p:cNvPr id="47" name="文本框 46">
                <a:extLst>
                  <a:ext uri="{FF2B5EF4-FFF2-40B4-BE49-F238E27FC236}">
                    <a16:creationId xmlns:a16="http://schemas.microsoft.com/office/drawing/2014/main" id="{F16CC5E8-413A-99C2-D4FE-CC9F4002931F}"/>
                  </a:ext>
                </a:extLst>
              </p:cNvPr>
              <p:cNvSpPr txBox="1"/>
              <p:nvPr/>
            </p:nvSpPr>
            <p:spPr>
              <a:xfrm>
                <a:off x="6831612" y="2217964"/>
                <a:ext cx="2252268" cy="307777"/>
              </a:xfrm>
              <a:prstGeom prst="rect">
                <a:avLst/>
              </a:prstGeom>
              <a:noFill/>
              <a:ln w="6350" cap="flat">
                <a:noFill/>
                <a:miter lim="800000"/>
              </a:ln>
              <a:effectLst/>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Inject by “UNION SELECT”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5412" y="1581104"/>
                <a:ext cx="421143" cy="421143"/>
              </a:xfrm>
              <a:prstGeom prst="rect">
                <a:avLst/>
              </a:prstGeom>
              <a:effectLst/>
            </p:spPr>
          </p:pic>
          <p:sp>
            <p:nvSpPr>
              <p:cNvPr id="51" name="文本框 50">
                <a:extLst>
                  <a:ext uri="{FF2B5EF4-FFF2-40B4-BE49-F238E27FC236}">
                    <a16:creationId xmlns:a16="http://schemas.microsoft.com/office/drawing/2014/main" id="{9514C207-6593-F5F0-2499-6313A9E2205C}"/>
                  </a:ext>
                </a:extLst>
              </p:cNvPr>
              <p:cNvSpPr txBox="1"/>
              <p:nvPr/>
            </p:nvSpPr>
            <p:spPr>
              <a:xfrm>
                <a:off x="7208788" y="2775171"/>
                <a:ext cx="1868036" cy="307777"/>
              </a:xfrm>
              <a:prstGeom prst="rect">
                <a:avLst/>
              </a:prstGeom>
              <a:noFill/>
              <a:ln w="6350" cap="flat">
                <a:noFill/>
                <a:miter lim="800000"/>
              </a:ln>
              <a:effectLst/>
            </p:spPr>
            <p:txBody>
              <a:bodyPr wrap="square">
                <a:spAutoFit/>
              </a:bodyPr>
              <a:lstStyle/>
              <a:p>
                <a:pPr algn="just"/>
                <a:r>
                  <a:rPr lang="en-US" altLang="zh-CN" sz="1400" i="0" dirty="0">
                    <a:solidFill>
                      <a:srgbClr val="222222"/>
                    </a:solidFill>
                    <a:effectLst/>
                    <a:latin typeface="Times New Roman" panose="02020603050405020304" pitchFamily="18" charset="0"/>
                    <a:cs typeface="Times New Roman" panose="02020603050405020304" pitchFamily="18" charset="0"/>
                  </a:rPr>
                  <a:t>Log in by annotating</a:t>
                </a:r>
                <a:r>
                  <a:rPr lang="en-US" altLang="zh-CN" sz="1400" dirty="0">
                    <a:solidFill>
                      <a:srgbClr val="222222"/>
                    </a:solidFill>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8B91B505-7D7A-9646-9F4D-6F3935E862A7}"/>
                  </a:ext>
                </a:extLst>
              </p:cNvPr>
              <p:cNvGrpSpPr/>
              <p:nvPr/>
            </p:nvGrpSpPr>
            <p:grpSpPr>
              <a:xfrm>
                <a:off x="3372383" y="1861243"/>
                <a:ext cx="2001727" cy="1069925"/>
                <a:chOff x="3420220" y="2167320"/>
                <a:chExt cx="2001727" cy="1069925"/>
              </a:xfrm>
            </p:grpSpPr>
            <p:sp>
              <p:nvSpPr>
                <p:cNvPr id="5" name="Rounded Rectangle 19">
                  <a:extLst>
                    <a:ext uri="{FF2B5EF4-FFF2-40B4-BE49-F238E27FC236}">
                      <a16:creationId xmlns:a16="http://schemas.microsoft.com/office/drawing/2014/main" id="{1BE72C9D-2325-B319-095B-43D8B5C70745}"/>
                    </a:ext>
                  </a:extLst>
                </p:cNvPr>
                <p:cNvSpPr/>
                <p:nvPr/>
              </p:nvSpPr>
              <p:spPr>
                <a:xfrm>
                  <a:off x="3433806" y="2167320"/>
                  <a:ext cx="1988141" cy="457771"/>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SQL Injection</a:t>
                  </a:r>
                </a:p>
              </p:txBody>
            </p:sp>
            <p:sp>
              <p:nvSpPr>
                <p:cNvPr id="12" name="Rounded Rectangle 20">
                  <a:extLst>
                    <a:ext uri="{FF2B5EF4-FFF2-40B4-BE49-F238E27FC236}">
                      <a16:creationId xmlns:a16="http://schemas.microsoft.com/office/drawing/2014/main" id="{B5EFF7CB-2F2F-F549-300E-376093EB63B0}"/>
                    </a:ext>
                  </a:extLst>
                </p:cNvPr>
                <p:cNvSpPr/>
                <p:nvPr/>
              </p:nvSpPr>
              <p:spPr>
                <a:xfrm>
                  <a:off x="3420220"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Use of `--`</a:t>
                  </a:r>
                </a:p>
              </p:txBody>
            </p:sp>
            <p:sp>
              <p:nvSpPr>
                <p:cNvPr id="13" name="Rounded Rectangle 20">
                  <a:extLst>
                    <a:ext uri="{FF2B5EF4-FFF2-40B4-BE49-F238E27FC236}">
                      <a16:creationId xmlns:a16="http://schemas.microsoft.com/office/drawing/2014/main" id="{CAA0776D-B9B8-FCA8-0A3C-594165CDC6D0}"/>
                    </a:ext>
                  </a:extLst>
                </p:cNvPr>
                <p:cNvSpPr/>
                <p:nvPr/>
              </p:nvSpPr>
              <p:spPr>
                <a:xfrm>
                  <a:off x="4468027"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UNION</a:t>
                  </a:r>
                </a:p>
              </p:txBody>
            </p:sp>
            <p:cxnSp>
              <p:nvCxnSpPr>
                <p:cNvPr id="16" name="Elbow Connector 21">
                  <a:extLst>
                    <a:ext uri="{FF2B5EF4-FFF2-40B4-BE49-F238E27FC236}">
                      <a16:creationId xmlns:a16="http://schemas.microsoft.com/office/drawing/2014/main" id="{B1BDC87C-E7EC-B826-41E2-E17A71B872FC}"/>
                    </a:ext>
                  </a:extLst>
                </p:cNvPr>
                <p:cNvCxnSpPr>
                  <a:cxnSpLocks/>
                  <a:stCxn id="5" idx="2"/>
                  <a:endCxn id="13" idx="0"/>
                </p:cNvCxnSpPr>
                <p:nvPr/>
              </p:nvCxnSpPr>
              <p:spPr>
                <a:xfrm rot="16200000" flipH="1">
                  <a:off x="4521532" y="2531436"/>
                  <a:ext cx="329801" cy="517110"/>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1" name="Elbow Connector 21">
                  <a:extLst>
                    <a:ext uri="{FF2B5EF4-FFF2-40B4-BE49-F238E27FC236}">
                      <a16:creationId xmlns:a16="http://schemas.microsoft.com/office/drawing/2014/main" id="{5733CF06-7621-28FF-AFFD-8D698CEB675A}"/>
                    </a:ext>
                  </a:extLst>
                </p:cNvPr>
                <p:cNvCxnSpPr>
                  <a:cxnSpLocks/>
                  <a:stCxn id="5" idx="2"/>
                  <a:endCxn id="12" idx="0"/>
                </p:cNvCxnSpPr>
                <p:nvPr/>
              </p:nvCxnSpPr>
              <p:spPr>
                <a:xfrm rot="5400000">
                  <a:off x="3997629" y="2524643"/>
                  <a:ext cx="329801" cy="530697"/>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grpSp>
          <p:cxnSp>
            <p:nvCxnSpPr>
              <p:cNvPr id="25" name="直线箭头连接符 24">
                <a:extLst>
                  <a:ext uri="{FF2B5EF4-FFF2-40B4-BE49-F238E27FC236}">
                    <a16:creationId xmlns:a16="http://schemas.microsoft.com/office/drawing/2014/main" id="{75CD37DB-CB54-7F6F-C4A6-105F79F444C5}"/>
                  </a:ext>
                </a:extLst>
              </p:cNvPr>
              <p:cNvCxnSpPr>
                <a:cxnSpLocks/>
                <a:endCxn id="47" idx="0"/>
              </p:cNvCxnSpPr>
              <p:nvPr/>
            </p:nvCxnSpPr>
            <p:spPr>
              <a:xfrm flipH="1">
                <a:off x="7957746" y="1870783"/>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795BA31-692C-4EC8-3C92-42430F143D9F}"/>
                  </a:ext>
                </a:extLst>
              </p:cNvPr>
              <p:cNvCxnSpPr>
                <a:cxnSpLocks/>
                <a:stCxn id="47" idx="2"/>
              </p:cNvCxnSpPr>
              <p:nvPr/>
            </p:nvCxnSpPr>
            <p:spPr>
              <a:xfrm>
                <a:off x="7957746" y="2525741"/>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65" name="Chevron 40">
                <a:extLst>
                  <a:ext uri="{FF2B5EF4-FFF2-40B4-BE49-F238E27FC236}">
                    <a16:creationId xmlns:a16="http://schemas.microsoft.com/office/drawing/2014/main" id="{806830C7-0773-E942-B43D-3C47847DC776}"/>
                  </a:ext>
                </a:extLst>
              </p:cNvPr>
              <p:cNvSpPr/>
              <p:nvPr/>
            </p:nvSpPr>
            <p:spPr>
              <a:xfrm>
                <a:off x="2711468"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grpSp>
      <p:sp>
        <p:nvSpPr>
          <p:cNvPr id="72" name="TextBox 71">
            <a:extLst>
              <a:ext uri="{FF2B5EF4-FFF2-40B4-BE49-F238E27FC236}">
                <a16:creationId xmlns:a16="http://schemas.microsoft.com/office/drawing/2014/main" id="{4A28E823-3368-D84E-917A-011AEE493DDB}"/>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75" name="Rounded Rectangle 74">
            <a:extLst>
              <a:ext uri="{FF2B5EF4-FFF2-40B4-BE49-F238E27FC236}">
                <a16:creationId xmlns:a16="http://schemas.microsoft.com/office/drawing/2014/main" id="{33D951F1-AB08-0948-A258-893C83D92B48}"/>
              </a:ext>
            </a:extLst>
          </p:cNvPr>
          <p:cNvSpPr/>
          <p:nvPr/>
        </p:nvSpPr>
        <p:spPr>
          <a:xfrm>
            <a:off x="4788796" y="5669757"/>
            <a:ext cx="2116224" cy="1157919"/>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Direct Financial Impact</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 breach costs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Customer compensation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remediation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Legal penalties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Business interruption</a:t>
            </a:r>
          </a:p>
        </p:txBody>
      </p:sp>
      <p:sp>
        <p:nvSpPr>
          <p:cNvPr id="76" name="Rounded Rectangle 75">
            <a:extLst>
              <a:ext uri="{FF2B5EF4-FFF2-40B4-BE49-F238E27FC236}">
                <a16:creationId xmlns:a16="http://schemas.microsoft.com/office/drawing/2014/main" id="{3BF3D654-93D0-174F-A436-AB06A5FC3DC3}"/>
              </a:ext>
            </a:extLst>
          </p:cNvPr>
          <p:cNvSpPr/>
          <p:nvPr/>
        </p:nvSpPr>
        <p:spPr>
          <a:xfrm>
            <a:off x="7015838" y="5670287"/>
            <a:ext cx="2175720" cy="1156516"/>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Indirect Consequences</a:t>
            </a:r>
            <a:endPar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Reputation damage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Loss of customer trust</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Reduced market value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Increased insurance premiums</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Regulatory scrutiny</a:t>
            </a:r>
          </a:p>
        </p:txBody>
      </p:sp>
    </p:spTree>
    <p:extLst>
      <p:ext uri="{BB962C8B-B14F-4D97-AF65-F5344CB8AC3E}">
        <p14:creationId xmlns:p14="http://schemas.microsoft.com/office/powerpoint/2010/main" val="41340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C9D8CF2-16DE-906D-DE45-7D1261CC5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8794" y="5043215"/>
            <a:ext cx="595441" cy="595441"/>
          </a:xfrm>
          <a:prstGeom prst="rect">
            <a:avLst/>
          </a:prstGeom>
          <a:effectLst/>
        </p:spPr>
      </p:pic>
      <p:grpSp>
        <p:nvGrpSpPr>
          <p:cNvPr id="69" name="组合 68">
            <a:extLst>
              <a:ext uri="{FF2B5EF4-FFF2-40B4-BE49-F238E27FC236}">
                <a16:creationId xmlns:a16="http://schemas.microsoft.com/office/drawing/2014/main" id="{D5B835CB-970F-1F1C-C21E-B64DDC2D6341}"/>
              </a:ext>
            </a:extLst>
          </p:cNvPr>
          <p:cNvGrpSpPr/>
          <p:nvPr/>
        </p:nvGrpSpPr>
        <p:grpSpPr>
          <a:xfrm>
            <a:off x="203650" y="3968867"/>
            <a:ext cx="2923154" cy="2053268"/>
            <a:chOff x="1312388" y="4900995"/>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12388" y="4900995"/>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5" name="图片 64">
              <a:extLst>
                <a:ext uri="{FF2B5EF4-FFF2-40B4-BE49-F238E27FC236}">
                  <a16:creationId xmlns:a16="http://schemas.microsoft.com/office/drawing/2014/main" id="{7645774B-999A-FD62-9812-8DC0589ED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671" y="5060209"/>
              <a:ext cx="2723716" cy="1753625"/>
            </a:xfrm>
            <a:prstGeom prst="rect">
              <a:avLst/>
            </a:prstGeom>
            <a:scene3d>
              <a:camera prst="perspectiveRight"/>
              <a:lightRig rig="threePt" dir="t"/>
            </a:scene3d>
          </p:spPr>
        </p:pic>
      </p:grpSp>
      <p:grpSp>
        <p:nvGrpSpPr>
          <p:cNvPr id="72" name="组合 71">
            <a:extLst>
              <a:ext uri="{FF2B5EF4-FFF2-40B4-BE49-F238E27FC236}">
                <a16:creationId xmlns:a16="http://schemas.microsoft.com/office/drawing/2014/main" id="{FBA6570B-AC0C-61FC-8F37-FFD788C538A5}"/>
              </a:ext>
            </a:extLst>
          </p:cNvPr>
          <p:cNvGrpSpPr/>
          <p:nvPr/>
        </p:nvGrpSpPr>
        <p:grpSpPr>
          <a:xfrm>
            <a:off x="584218" y="3941332"/>
            <a:ext cx="3251861" cy="2108338"/>
            <a:chOff x="5990818" y="4254931"/>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90818" y="4254931"/>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1" name="图片 60">
              <a:extLst>
                <a:ext uri="{FF2B5EF4-FFF2-40B4-BE49-F238E27FC236}">
                  <a16:creationId xmlns:a16="http://schemas.microsoft.com/office/drawing/2014/main" id="{69AE866D-2F48-AF3F-5E61-4021CD9DECC0}"/>
                </a:ext>
              </a:extLst>
            </p:cNvPr>
            <p:cNvPicPr>
              <a:picLocks noChangeAspect="1"/>
            </p:cNvPicPr>
            <p:nvPr/>
          </p:nvPicPr>
          <p:blipFill rotWithShape="1">
            <a:blip r:embed="rId8">
              <a:extLst>
                <a:ext uri="{28A0092B-C50C-407E-A947-70E740481C1C}">
                  <a14:useLocalDpi xmlns:a14="http://schemas.microsoft.com/office/drawing/2010/main" val="0"/>
                </a:ext>
              </a:extLst>
            </a:blip>
            <a:srcRect r="24650"/>
            <a:stretch/>
          </p:blipFill>
          <p:spPr>
            <a:xfrm>
              <a:off x="6118164" y="4335391"/>
              <a:ext cx="3016847" cy="1995694"/>
            </a:xfrm>
            <a:prstGeom prst="rect">
              <a:avLst/>
            </a:prstGeom>
            <a:scene3d>
              <a:camera prst="perspectiveRight"/>
              <a:lightRig rig="threePt" dir="t"/>
            </a:scene3d>
          </p:spPr>
        </p:pic>
      </p:grpSp>
      <p:grpSp>
        <p:nvGrpSpPr>
          <p:cNvPr id="73" name="组合 72">
            <a:extLst>
              <a:ext uri="{FF2B5EF4-FFF2-40B4-BE49-F238E27FC236}">
                <a16:creationId xmlns:a16="http://schemas.microsoft.com/office/drawing/2014/main" id="{DF2C1045-E18D-5A1F-33FF-1579563468C0}"/>
              </a:ext>
            </a:extLst>
          </p:cNvPr>
          <p:cNvGrpSpPr/>
          <p:nvPr/>
        </p:nvGrpSpPr>
        <p:grpSpPr>
          <a:xfrm>
            <a:off x="959841" y="3876421"/>
            <a:ext cx="3600400" cy="2325681"/>
            <a:chOff x="5170120" y="4585158"/>
            <a:chExt cx="3418490" cy="2158093"/>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5170120" y="4585158"/>
              <a:ext cx="3418490" cy="2158093"/>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3" name="图片 62">
              <a:extLst>
                <a:ext uri="{FF2B5EF4-FFF2-40B4-BE49-F238E27FC236}">
                  <a16:creationId xmlns:a16="http://schemas.microsoft.com/office/drawing/2014/main" id="{D4123DFE-7951-7703-8EF9-0C7E160760E7}"/>
                </a:ext>
              </a:extLst>
            </p:cNvPr>
            <p:cNvPicPr>
              <a:picLocks noChangeAspect="1"/>
            </p:cNvPicPr>
            <p:nvPr/>
          </p:nvPicPr>
          <p:blipFill rotWithShape="1">
            <a:blip r:embed="rId9">
              <a:extLst>
                <a:ext uri="{28A0092B-C50C-407E-A947-70E740481C1C}">
                  <a14:useLocalDpi xmlns:a14="http://schemas.microsoft.com/office/drawing/2010/main" val="0"/>
                </a:ext>
              </a:extLst>
            </a:blip>
            <a:srcRect r="23417"/>
            <a:stretch/>
          </p:blipFill>
          <p:spPr>
            <a:xfrm>
              <a:off x="5291179" y="4684255"/>
              <a:ext cx="3192373" cy="1970218"/>
            </a:xfrm>
            <a:prstGeom prst="rect">
              <a:avLst/>
            </a:prstGeom>
            <a:scene3d>
              <a:camera prst="perspectiveRight"/>
              <a:lightRig rig="threePt" dir="t"/>
            </a:scene3d>
          </p:spPr>
        </p:pic>
      </p:grpSp>
      <p:sp>
        <p:nvSpPr>
          <p:cNvPr id="77" name="右箭头 76">
            <a:extLst>
              <a:ext uri="{FF2B5EF4-FFF2-40B4-BE49-F238E27FC236}">
                <a16:creationId xmlns:a16="http://schemas.microsoft.com/office/drawing/2014/main" id="{ECA9F339-F1A9-2BE3-4F4F-431E669D6F45}"/>
              </a:ext>
            </a:extLst>
          </p:cNvPr>
          <p:cNvSpPr/>
          <p:nvPr/>
        </p:nvSpPr>
        <p:spPr>
          <a:xfrm>
            <a:off x="4508733" y="4868476"/>
            <a:ext cx="277793" cy="252028"/>
          </a:xfrm>
          <a:prstGeom prst="rightArrow">
            <a:avLst/>
          </a:prstGeom>
          <a:solidFill>
            <a:schemeClr val="accent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D1098585-E5FB-314F-B83B-5659B534592E}"/>
              </a:ext>
            </a:extLst>
          </p:cNvPr>
          <p:cNvGrpSpPr/>
          <p:nvPr/>
        </p:nvGrpSpPr>
        <p:grpSpPr>
          <a:xfrm>
            <a:off x="4776555" y="3491241"/>
            <a:ext cx="5282398" cy="1206627"/>
            <a:chOff x="4753816" y="3548030"/>
            <a:chExt cx="5282398" cy="1206627"/>
          </a:xfrm>
        </p:grpSpPr>
        <p:sp>
          <p:nvSpPr>
            <p:cNvPr id="79" name="圆角矩形 42">
              <a:extLst>
                <a:ext uri="{FF2B5EF4-FFF2-40B4-BE49-F238E27FC236}">
                  <a16:creationId xmlns:a16="http://schemas.microsoft.com/office/drawing/2014/main" id="{7756E7FD-99FA-AE43-C2EB-8FDF02132A28}"/>
                </a:ext>
              </a:extLst>
            </p:cNvPr>
            <p:cNvSpPr/>
            <p:nvPr/>
          </p:nvSpPr>
          <p:spPr>
            <a:xfrm>
              <a:off x="4753816" y="3548030"/>
              <a:ext cx="4951378" cy="1149553"/>
            </a:xfrm>
            <a:prstGeom prst="roundRect">
              <a:avLst>
                <a:gd name="adj" fmla="val 3546"/>
              </a:avLst>
            </a:prstGeom>
            <a:solidFill>
              <a:schemeClr val="bg1">
                <a:alpha val="10000"/>
              </a:scheme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defRPr/>
              </a:pPr>
              <a:endParaRPr lang="zh-CN" altLang="en-US" sz="1400" dirty="0">
                <a:solidFill>
                  <a:schemeClr val="tx1"/>
                </a:solidFill>
                <a:latin typeface="华文楷体" panose="02010600040101010101" pitchFamily="2" charset="-122"/>
                <a:ea typeface="华文楷体" panose="02010600040101010101" pitchFamily="2" charset="-122"/>
                <a:cs typeface="+mj-ea"/>
              </a:endParaRPr>
            </a:p>
          </p:txBody>
        </p:sp>
        <p:sp>
          <p:nvSpPr>
            <p:cNvPr id="76" name="Rounded Rectangle 39">
              <a:extLst>
                <a:ext uri="{FF2B5EF4-FFF2-40B4-BE49-F238E27FC236}">
                  <a16:creationId xmlns:a16="http://schemas.microsoft.com/office/drawing/2014/main" id="{6D09052F-783C-98A8-722A-30DC5ECD9C90}"/>
                </a:ext>
              </a:extLst>
            </p:cNvPr>
            <p:cNvSpPr/>
            <p:nvPr/>
          </p:nvSpPr>
          <p:spPr>
            <a:xfrm>
              <a:off x="4787348" y="3709295"/>
              <a:ext cx="5248866" cy="1045362"/>
            </a:xfrm>
            <a:prstGeom prst="roundRect">
              <a:avLst>
                <a:gd name="adj" fmla="val 0"/>
              </a:avLst>
            </a:prstGeom>
            <a:noFill/>
            <a:ln w="19050"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285750" indent="-285750">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Reversible</a:t>
              </a:r>
              <a:r>
                <a:rPr lang="en-US" sz="1400" dirty="0">
                  <a:solidFill>
                    <a:schemeClr val="tx1"/>
                  </a:solidFill>
                  <a:latin typeface="Times New Roman" panose="02020603050405020304" pitchFamily="18" charset="0"/>
                  <a:cs typeface="Times New Roman" panose="02020603050405020304" pitchFamily="18" charset="0"/>
                </a:rPr>
                <a:t> Encoding/Encryption Algorithms(like base64, z85)</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Lack of Replay Attack Prevention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No Traffic Control Implementation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Insufficient Anomaly Detection</a:t>
              </a:r>
            </a:p>
          </p:txBody>
        </p:sp>
        <p:sp>
          <p:nvSpPr>
            <p:cNvPr id="80" name="文本框 79">
              <a:extLst>
                <a:ext uri="{FF2B5EF4-FFF2-40B4-BE49-F238E27FC236}">
                  <a16:creationId xmlns:a16="http://schemas.microsoft.com/office/drawing/2014/main" id="{D6BA53C1-331C-A73C-2EA7-5C439907C2E4}"/>
                </a:ext>
              </a:extLst>
            </p:cNvPr>
            <p:cNvSpPr txBox="1"/>
            <p:nvPr/>
          </p:nvSpPr>
          <p:spPr>
            <a:xfrm>
              <a:off x="4837431" y="3587980"/>
              <a:ext cx="1229504"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Common</a:t>
              </a:r>
              <a:r>
                <a:rPr kumimoji="1" lang="zh-CN" altLang="en-US" sz="1400" b="1" i="1" dirty="0">
                  <a:solidFill>
                    <a:srgbClr val="9B1717"/>
                  </a:solidFill>
                  <a:latin typeface="Times New Roman" panose="02020603050405020304" pitchFamily="18" charset="0"/>
                  <a:cs typeface="Times New Roman" panose="02020603050405020304" pitchFamily="18" charset="0"/>
                </a:rPr>
                <a:t> </a:t>
              </a:r>
              <a:r>
                <a:rPr kumimoji="1" lang="en-US" altLang="zh-CN" sz="1400" b="1" i="1" dirty="0">
                  <a:solidFill>
                    <a:srgbClr val="9B1717"/>
                  </a:solidFill>
                  <a:latin typeface="Times New Roman" panose="02020603050405020304" pitchFamily="18" charset="0"/>
                  <a:cs typeface="Times New Roman" panose="02020603050405020304" pitchFamily="18" charset="0"/>
                </a:rPr>
                <a:t>Points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pic>
        <p:nvPicPr>
          <p:cNvPr id="84" name="图片 83">
            <a:extLst>
              <a:ext uri="{FF2B5EF4-FFF2-40B4-BE49-F238E27FC236}">
                <a16:creationId xmlns:a16="http://schemas.microsoft.com/office/drawing/2014/main" id="{7579C165-8EB1-6D19-6F26-D8395F14CE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2434" y="5043215"/>
            <a:ext cx="482119" cy="553388"/>
          </a:xfrm>
          <a:prstGeom prst="rect">
            <a:avLst/>
          </a:prstGeom>
          <a:effectLst/>
        </p:spPr>
      </p:pic>
      <p:pic>
        <p:nvPicPr>
          <p:cNvPr id="85" name="图片 84">
            <a:extLst>
              <a:ext uri="{FF2B5EF4-FFF2-40B4-BE49-F238E27FC236}">
                <a16:creationId xmlns:a16="http://schemas.microsoft.com/office/drawing/2014/main" id="{33434DE4-1560-8818-08C2-22368F8A4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2229" y="5044729"/>
            <a:ext cx="595441" cy="595441"/>
          </a:xfrm>
          <a:prstGeom prst="rect">
            <a:avLst/>
          </a:prstGeom>
          <a:effectLst/>
        </p:spPr>
      </p:pic>
      <p:pic>
        <p:nvPicPr>
          <p:cNvPr id="86" name="图片 85">
            <a:extLst>
              <a:ext uri="{FF2B5EF4-FFF2-40B4-BE49-F238E27FC236}">
                <a16:creationId xmlns:a16="http://schemas.microsoft.com/office/drawing/2014/main" id="{08B07EC4-F66C-534F-D090-494D1FDC13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185" y="5043246"/>
            <a:ext cx="595441" cy="595441"/>
          </a:xfrm>
          <a:prstGeom prst="rect">
            <a:avLst/>
          </a:prstGeom>
          <a:effectLst/>
        </p:spPr>
      </p:pic>
      <p:sp>
        <p:nvSpPr>
          <p:cNvPr id="87" name="文本框 86">
            <a:extLst>
              <a:ext uri="{FF2B5EF4-FFF2-40B4-BE49-F238E27FC236}">
                <a16:creationId xmlns:a16="http://schemas.microsoft.com/office/drawing/2014/main" id="{BCC5DD92-A65C-3672-FABD-75A98BAEC7CB}"/>
              </a:ext>
            </a:extLst>
          </p:cNvPr>
          <p:cNvSpPr txBox="1"/>
          <p:nvPr/>
        </p:nvSpPr>
        <p:spPr>
          <a:xfrm>
            <a:off x="7440137" y="5302051"/>
            <a:ext cx="177934"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dirty="0">
                <a:latin typeface="Arial" pitchFamily="34" charset="0"/>
                <a:cs typeface="Arial" pitchFamily="34" charset="0"/>
              </a:rPr>
              <a:t>···</a:t>
            </a:r>
            <a:endParaRPr kumimoji="1" lang="zh-CN" altLang="en-US" sz="1400" dirty="0">
              <a:latin typeface="Arial" pitchFamily="34" charset="0"/>
              <a:cs typeface="Arial" pitchFamily="34" charset="0"/>
            </a:endParaRPr>
          </a:p>
        </p:txBody>
      </p:sp>
      <p:sp>
        <p:nvSpPr>
          <p:cNvPr id="89" name="Chevron 30">
            <a:extLst>
              <a:ext uri="{FF2B5EF4-FFF2-40B4-BE49-F238E27FC236}">
                <a16:creationId xmlns:a16="http://schemas.microsoft.com/office/drawing/2014/main" id="{EBE82F51-81E5-D42D-E5D6-FA4FA50019FF}"/>
              </a:ext>
            </a:extLst>
          </p:cNvPr>
          <p:cNvSpPr/>
          <p:nvPr/>
        </p:nvSpPr>
        <p:spPr>
          <a:xfrm>
            <a:off x="6212833"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5EED8E4-9370-EC46-6905-0B574786BEC4}"/>
              </a:ext>
            </a:extLst>
          </p:cNvPr>
          <p:cNvSpPr txBox="1"/>
          <p:nvPr/>
        </p:nvSpPr>
        <p:spPr>
          <a:xfrm>
            <a:off x="6093674" y="5622538"/>
            <a:ext cx="62837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Generate</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Chevron 30">
            <a:extLst>
              <a:ext uri="{FF2B5EF4-FFF2-40B4-BE49-F238E27FC236}">
                <a16:creationId xmlns:a16="http://schemas.microsoft.com/office/drawing/2014/main" id="{210C260E-F245-4655-BCC0-EC39C86CB37A}"/>
              </a:ext>
            </a:extLst>
          </p:cNvPr>
          <p:cNvSpPr/>
          <p:nvPr/>
        </p:nvSpPr>
        <p:spPr>
          <a:xfrm>
            <a:off x="8286028"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6A94F228-6EDB-9EC9-C3CC-4F685AB401DD}"/>
              </a:ext>
            </a:extLst>
          </p:cNvPr>
          <p:cNvSpPr txBox="1"/>
          <p:nvPr/>
        </p:nvSpPr>
        <p:spPr>
          <a:xfrm>
            <a:off x="8370614" y="5622537"/>
            <a:ext cx="259686"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Sell</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94" name="图片 93">
            <a:extLst>
              <a:ext uri="{FF2B5EF4-FFF2-40B4-BE49-F238E27FC236}">
                <a16:creationId xmlns:a16="http://schemas.microsoft.com/office/drawing/2014/main" id="{B046188C-83ED-32B7-E0F9-A54808B77C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348" y="5010138"/>
            <a:ext cx="496833" cy="595441"/>
          </a:xfrm>
          <a:prstGeom prst="rect">
            <a:avLst/>
          </a:prstGeom>
          <a:effectLst/>
        </p:spPr>
      </p:pic>
      <p:cxnSp>
        <p:nvCxnSpPr>
          <p:cNvPr id="95" name="Straight Arrow Connector 45">
            <a:extLst>
              <a:ext uri="{FF2B5EF4-FFF2-40B4-BE49-F238E27FC236}">
                <a16:creationId xmlns:a16="http://schemas.microsoft.com/office/drawing/2014/main" id="{FDACC764-19D9-FADD-1ACD-303619BF8CFA}"/>
              </a:ext>
            </a:extLst>
          </p:cNvPr>
          <p:cNvCxnSpPr>
            <a:cxnSpLocks/>
            <a:endCxn id="94" idx="2"/>
          </p:cNvCxnSpPr>
          <p:nvPr/>
        </p:nvCxnSpPr>
        <p:spPr>
          <a:xfrm flipV="1">
            <a:off x="9026765" y="5605579"/>
            <a:ext cx="0" cy="519380"/>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3D5E9A6A-6952-3EBD-AD4D-4E49608184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8892" y="6108334"/>
            <a:ext cx="493026" cy="569862"/>
          </a:xfrm>
          <a:prstGeom prst="rect">
            <a:avLst/>
          </a:prstGeom>
          <a:effectLst/>
        </p:spPr>
      </p:pic>
      <p:sp>
        <p:nvSpPr>
          <p:cNvPr id="101" name="文本框 100">
            <a:extLst>
              <a:ext uri="{FF2B5EF4-FFF2-40B4-BE49-F238E27FC236}">
                <a16:creationId xmlns:a16="http://schemas.microsoft.com/office/drawing/2014/main" id="{DFEBA0BC-CE01-6C89-6871-6840BBB4413A}"/>
              </a:ext>
            </a:extLst>
          </p:cNvPr>
          <p:cNvSpPr txBox="1"/>
          <p:nvPr/>
        </p:nvSpPr>
        <p:spPr>
          <a:xfrm>
            <a:off x="9234704" y="5816436"/>
            <a:ext cx="277320"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Buy</a:t>
            </a:r>
          </a:p>
        </p:txBody>
      </p:sp>
      <p:pic>
        <p:nvPicPr>
          <p:cNvPr id="103" name="图片 102">
            <a:extLst>
              <a:ext uri="{FF2B5EF4-FFF2-40B4-BE49-F238E27FC236}">
                <a16:creationId xmlns:a16="http://schemas.microsoft.com/office/drawing/2014/main" id="{2B4C7A9E-9FD9-7E9D-2608-F0BEEE66C9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895" y="6079596"/>
            <a:ext cx="633602" cy="676662"/>
          </a:xfrm>
          <a:prstGeom prst="rect">
            <a:avLst/>
          </a:prstGeom>
          <a:effectLst/>
        </p:spPr>
      </p:pic>
      <p:cxnSp>
        <p:nvCxnSpPr>
          <p:cNvPr id="104" name="Straight Arrow Connector 45">
            <a:extLst>
              <a:ext uri="{FF2B5EF4-FFF2-40B4-BE49-F238E27FC236}">
                <a16:creationId xmlns:a16="http://schemas.microsoft.com/office/drawing/2014/main" id="{D45D0E3F-5000-F074-F11B-A06B8B3FCF7E}"/>
              </a:ext>
            </a:extLst>
          </p:cNvPr>
          <p:cNvCxnSpPr>
            <a:cxnSpLocks/>
            <a:stCxn id="100" idx="1"/>
            <a:endCxn id="103" idx="3"/>
          </p:cNvCxnSpPr>
          <p:nvPr/>
        </p:nvCxnSpPr>
        <p:spPr>
          <a:xfrm flipH="1">
            <a:off x="6349497" y="6393265"/>
            <a:ext cx="2439395" cy="24662"/>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B128BF3B-6FE3-8024-B288-954515FEF2E7}"/>
              </a:ext>
            </a:extLst>
          </p:cNvPr>
          <p:cNvSpPr txBox="1"/>
          <p:nvPr/>
        </p:nvSpPr>
        <p:spPr>
          <a:xfrm>
            <a:off x="7129949" y="6488762"/>
            <a:ext cx="87363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 coupons</a:t>
            </a:r>
          </a:p>
        </p:txBody>
      </p:sp>
      <p:pic>
        <p:nvPicPr>
          <p:cNvPr id="110" name="图片 109">
            <a:extLst>
              <a:ext uri="{FF2B5EF4-FFF2-40B4-BE49-F238E27FC236}">
                <a16:creationId xmlns:a16="http://schemas.microsoft.com/office/drawing/2014/main" id="{2CA510B3-FCAC-90FD-2A93-CDD13F4370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55082" y="5392751"/>
            <a:ext cx="573006" cy="527426"/>
          </a:xfrm>
          <a:prstGeom prst="rect">
            <a:avLst/>
          </a:prstGeom>
          <a:effectLst/>
        </p:spPr>
      </p:pic>
      <p:sp>
        <p:nvSpPr>
          <p:cNvPr id="112" name="Notched Right Arrow 23">
            <a:extLst>
              <a:ext uri="{FF2B5EF4-FFF2-40B4-BE49-F238E27FC236}">
                <a16:creationId xmlns:a16="http://schemas.microsoft.com/office/drawing/2014/main" id="{0F036429-DAD3-03B0-CB50-E69AC0B7C2FF}"/>
              </a:ext>
            </a:extLst>
          </p:cNvPr>
          <p:cNvSpPr/>
          <p:nvPr/>
        </p:nvSpPr>
        <p:spPr>
          <a:xfrm rot="5400000">
            <a:off x="5229829" y="5588008"/>
            <a:ext cx="438012" cy="155166"/>
          </a:xfrm>
          <a:prstGeom prst="notchedRightArrow">
            <a:avLst>
              <a:gd name="adj1" fmla="val 50000"/>
              <a:gd name="adj2" fmla="val 48528"/>
            </a:avLst>
          </a:prstGeom>
          <a:solidFill>
            <a:schemeClr val="bg2"/>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chemeClr val="bg1"/>
              </a:solidFill>
              <a:latin typeface="Arial" panose="020B0604020202020204" pitchFamily="34" charset="0"/>
              <a:cs typeface="Arial" panose="020B0604020202020204" pitchFamily="34" charset="0"/>
            </a:endParaRPr>
          </a:p>
        </p:txBody>
      </p:sp>
      <p:cxnSp>
        <p:nvCxnSpPr>
          <p:cNvPr id="113" name="Straight Arrow Connector 45">
            <a:extLst>
              <a:ext uri="{FF2B5EF4-FFF2-40B4-BE49-F238E27FC236}">
                <a16:creationId xmlns:a16="http://schemas.microsoft.com/office/drawing/2014/main" id="{E3000709-BC77-BB83-0DB4-15E265DE629C}"/>
              </a:ext>
            </a:extLst>
          </p:cNvPr>
          <p:cNvCxnSpPr>
            <a:cxnSpLocks/>
            <a:stCxn id="103" idx="1"/>
            <a:endCxn id="116" idx="2"/>
          </p:cNvCxnSpPr>
          <p:nvPr/>
        </p:nvCxnSpPr>
        <p:spPr>
          <a:xfrm flipH="1" flipV="1">
            <a:off x="5403335" y="6096512"/>
            <a:ext cx="312560" cy="321415"/>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FB621AA4-122D-8526-232B-7DD2A5D3CC88}"/>
              </a:ext>
            </a:extLst>
          </p:cNvPr>
          <p:cNvSpPr txBox="1"/>
          <p:nvPr/>
        </p:nvSpPr>
        <p:spPr>
          <a:xfrm>
            <a:off x="4873117" y="5896457"/>
            <a:ext cx="1060435" cy="200055"/>
          </a:xfrm>
          <a:prstGeom prst="rect">
            <a:avLst/>
          </a:prstGeom>
          <a:noFill/>
          <a:ln w="6350" cap="flat">
            <a:noFill/>
            <a:miter lim="800000"/>
          </a:ln>
          <a:effectLst/>
        </p:spPr>
        <p:txBody>
          <a:bodyPr wrap="square" lIns="0" tIns="0" rIns="0" bIns="0" rtlCol="0" anchor="t" anchorCtr="0">
            <a:spAutoFit/>
          </a:bodyPr>
          <a:lstStyle/>
          <a:p>
            <a:pPr algn="ctr">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Decrease profit</a:t>
            </a:r>
            <a:endParaRPr kumimoji="1" lang="zh-CN" altLang="en-US" sz="1400" dirty="0">
              <a:latin typeface="Arial" pitchFamily="34" charset="0"/>
              <a:cs typeface="Arial" pitchFamily="34" charset="0"/>
            </a:endParaRPr>
          </a:p>
        </p:txBody>
      </p:sp>
      <p:cxnSp>
        <p:nvCxnSpPr>
          <p:cNvPr id="117" name="Straight Arrow Connector 45">
            <a:extLst>
              <a:ext uri="{FF2B5EF4-FFF2-40B4-BE49-F238E27FC236}">
                <a16:creationId xmlns:a16="http://schemas.microsoft.com/office/drawing/2014/main" id="{4574C178-0B82-34BD-C25E-9E0F55956B11}"/>
              </a:ext>
            </a:extLst>
          </p:cNvPr>
          <p:cNvCxnSpPr>
            <a:cxnSpLocks/>
          </p:cNvCxnSpPr>
          <p:nvPr/>
        </p:nvCxnSpPr>
        <p:spPr>
          <a:xfrm flipV="1">
            <a:off x="6349497" y="6267407"/>
            <a:ext cx="2439395" cy="24662"/>
          </a:xfrm>
          <a:prstGeom prst="straightConnector1">
            <a:avLst/>
          </a:prstGeom>
          <a:ln w="19050" cap="flat">
            <a:solidFill>
              <a:schemeClr val="bg2"/>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13DEE393-20E8-B979-1135-40D06A1FC8E8}"/>
              </a:ext>
            </a:extLst>
          </p:cNvPr>
          <p:cNvSpPr txBox="1"/>
          <p:nvPr/>
        </p:nvSpPr>
        <p:spPr>
          <a:xfrm>
            <a:off x="7211644" y="6042971"/>
            <a:ext cx="780662"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rPr>
              <a:t>Raise Price</a:t>
            </a:r>
            <a:endParaRPr lang="zh-CN" altLang="en-US"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63244" y="4806679"/>
            <a:ext cx="2348400"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Industrial chain derivative risk</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88" name="文本框 2">
            <a:extLst>
              <a:ext uri="{FF2B5EF4-FFF2-40B4-BE49-F238E27FC236}">
                <a16:creationId xmlns:a16="http://schemas.microsoft.com/office/drawing/2014/main" id="{C2A2422D-B553-D74E-B095-88CEA142EFF0}"/>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37" name="Group 36">
            <a:extLst>
              <a:ext uri="{FF2B5EF4-FFF2-40B4-BE49-F238E27FC236}">
                <a16:creationId xmlns:a16="http://schemas.microsoft.com/office/drawing/2014/main" id="{CF1B6003-4E6C-C447-ADA0-FC0DF03D08EE}"/>
              </a:ext>
            </a:extLst>
          </p:cNvPr>
          <p:cNvGrpSpPr/>
          <p:nvPr/>
        </p:nvGrpSpPr>
        <p:grpSpPr>
          <a:xfrm>
            <a:off x="496109" y="1340540"/>
            <a:ext cx="8754016" cy="1759644"/>
            <a:chOff x="488663" y="1547776"/>
            <a:chExt cx="8754016" cy="1759644"/>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488663" y="1965354"/>
              <a:ext cx="2286255" cy="770226"/>
            </a:xfrm>
            <a:prstGeom prst="roundRect">
              <a:avLst>
                <a:gd name="adj" fmla="val 6876"/>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Forge a coupon code that gives you a 99% discount.</a:t>
              </a:r>
            </a:p>
          </p:txBody>
        </p:sp>
        <p:sp>
          <p:nvSpPr>
            <p:cNvPr id="9" name="Chevron 40">
              <a:extLst>
                <a:ext uri="{FF2B5EF4-FFF2-40B4-BE49-F238E27FC236}">
                  <a16:creationId xmlns:a16="http://schemas.microsoft.com/office/drawing/2014/main" id="{1AA026A0-FEB0-FF6F-78D8-653692501D61}"/>
                </a:ext>
              </a:extLst>
            </p:cNvPr>
            <p:cNvSpPr/>
            <p:nvPr/>
          </p:nvSpPr>
          <p:spPr>
            <a:xfrm>
              <a:off x="6076361"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449EDAF8-C1BA-7C4F-8CC5-BBAFAABFCB6B}"/>
                </a:ext>
              </a:extLst>
            </p:cNvPr>
            <p:cNvGrpSpPr/>
            <p:nvPr/>
          </p:nvGrpSpPr>
          <p:grpSpPr>
            <a:xfrm>
              <a:off x="3785832" y="1637827"/>
              <a:ext cx="1988143" cy="1474153"/>
              <a:chOff x="3836079" y="1705911"/>
              <a:chExt cx="1988143" cy="1474153"/>
            </a:xfrm>
          </p:grpSpPr>
          <p:sp>
            <p:nvSpPr>
              <p:cNvPr id="5" name="Rounded Rectangle 19">
                <a:extLst>
                  <a:ext uri="{FF2B5EF4-FFF2-40B4-BE49-F238E27FC236}">
                    <a16:creationId xmlns:a16="http://schemas.microsoft.com/office/drawing/2014/main" id="{1BE72C9D-2325-B319-095B-43D8B5C70745}"/>
                  </a:ext>
                </a:extLst>
              </p:cNvPr>
              <p:cNvSpPr/>
              <p:nvPr/>
            </p:nvSpPr>
            <p:spPr>
              <a:xfrm>
                <a:off x="3836080" y="1705911"/>
                <a:ext cx="1988141" cy="288032"/>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Null Byte Injection</a:t>
                </a:r>
              </a:p>
            </p:txBody>
          </p:sp>
          <p:sp>
            <p:nvSpPr>
              <p:cNvPr id="6" name="Rounded Rectangle 20">
                <a:extLst>
                  <a:ext uri="{FF2B5EF4-FFF2-40B4-BE49-F238E27FC236}">
                    <a16:creationId xmlns:a16="http://schemas.microsoft.com/office/drawing/2014/main" id="{C35DB0C5-8159-D289-6874-63480169B515}"/>
                  </a:ext>
                </a:extLst>
              </p:cNvPr>
              <p:cNvSpPr/>
              <p:nvPr/>
            </p:nvSpPr>
            <p:spPr>
              <a:xfrm>
                <a:off x="3836081" y="2101954"/>
                <a:ext cx="1988141" cy="487519"/>
              </a:xfrm>
              <a:prstGeom prst="roundRect">
                <a:avLst>
                  <a:gd name="adj" fmla="val 10252"/>
                </a:avLst>
              </a:prstGeom>
              <a:solidFill>
                <a:schemeClr val="accent4">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Reversible Encryption Algorithm z85</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3836079" y="2692546"/>
                <a:ext cx="1988141" cy="487518"/>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Regularity of Promo Code Format</a:t>
                </a:r>
              </a:p>
            </p:txBody>
          </p:sp>
        </p:grpSp>
        <p:pic>
          <p:nvPicPr>
            <p:cNvPr id="41" name="图形 40" descr="文档">
              <a:extLst>
                <a:ext uri="{FF2B5EF4-FFF2-40B4-BE49-F238E27FC236}">
                  <a16:creationId xmlns:a16="http://schemas.microsoft.com/office/drawing/2014/main" id="{91F9C01B-36B1-3AB0-869C-22E12EB2F4C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9091" y="1613765"/>
              <a:ext cx="425968" cy="425968"/>
            </a:xfrm>
            <a:prstGeom prst="rect">
              <a:avLst/>
            </a:prstGeom>
          </p:spPr>
        </p:pic>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p:spPr>
          <p:txBody>
            <a:bodyPr wrap="square">
              <a:spAutoFit/>
            </a:bodyPr>
            <a:lstStyle/>
            <a:p>
              <a:r>
                <a:rPr lang="en-US" altLang="zh-CN" sz="1400" i="1" dirty="0">
                  <a:latin typeface="Times New Roman" panose="02020603050405020304" pitchFamily="18" charset="0"/>
                  <a:cs typeface="Times New Roman" panose="02020603050405020304" pitchFamily="18" charset="0"/>
                </a:rPr>
                <a:t>coupons_2013.adoc.bak</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11677" y="2083410"/>
              <a:ext cx="421143" cy="421143"/>
            </a:xfrm>
            <a:prstGeom prst="rect">
              <a:avLst/>
            </a:prstGeom>
          </p:spPr>
        </p:pic>
        <p:sp>
          <p:nvSpPr>
            <p:cNvPr id="47" name="文本框 46">
              <a:extLst>
                <a:ext uri="{FF2B5EF4-FFF2-40B4-BE49-F238E27FC236}">
                  <a16:creationId xmlns:a16="http://schemas.microsoft.com/office/drawing/2014/main" id="{F16CC5E8-413A-99C2-D4FE-CC9F4002931F}"/>
                </a:ext>
              </a:extLst>
            </p:cNvPr>
            <p:cNvSpPr txBox="1"/>
            <p:nvPr/>
          </p:nvSpPr>
          <p:spPr>
            <a:xfrm>
              <a:off x="7211987" y="2120564"/>
              <a:ext cx="1818203" cy="307777"/>
            </a:xfrm>
            <a:prstGeom prst="rect">
              <a:avLst/>
            </a:prstGeom>
            <a:noFill/>
            <a:ln w="6350" cap="flat">
              <a:noFill/>
              <a:miter lim="800000"/>
            </a:ln>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z85 -d </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r>
                <a:rPr lang="en-US" altLang="zh-CN" sz="1400" b="0" i="0" dirty="0">
                  <a:solidFill>
                    <a:srgbClr val="222222"/>
                  </a:solidFill>
                  <a:effectLst/>
                  <a:latin typeface="Times New Roman" panose="02020603050405020304" pitchFamily="18" charset="0"/>
                  <a:cs typeface="Times New Roman" panose="02020603050405020304" pitchFamily="18" charset="0"/>
                </a:rPr>
                <a:t>Coupon</a:t>
              </a:r>
              <a:r>
                <a:rPr lang="zh-CN" altLang="en-US" sz="1400" b="0" i="0" dirty="0">
                  <a:solidFill>
                    <a:srgbClr val="222222"/>
                  </a:solidFill>
                  <a:effectLst/>
                  <a:latin typeface="Times New Roman" panose="02020603050405020304" pitchFamily="18" charset="0"/>
                  <a:cs typeface="Times New Roman" panose="02020603050405020304" pitchFamily="18" charset="0"/>
                </a:rPr>
                <a:t> </a:t>
              </a:r>
              <a:r>
                <a:rPr lang="en-US" altLang="zh-CN" sz="1400" b="0" i="0" dirty="0">
                  <a:solidFill>
                    <a:srgbClr val="222222"/>
                  </a:solidFill>
                  <a:effectLst/>
                  <a:latin typeface="Times New Roman" panose="02020603050405020304" pitchFamily="18" charset="0"/>
                  <a:cs typeface="Times New Roman" panose="02020603050405020304" pitchFamily="18" charset="0"/>
                </a:rPr>
                <a:t>code</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65071" y="2683905"/>
              <a:ext cx="421143" cy="421143"/>
            </a:xfrm>
            <a:prstGeom prst="rect">
              <a:avLst/>
            </a:prstGeom>
          </p:spPr>
        </p:pic>
        <p:sp>
          <p:nvSpPr>
            <p:cNvPr id="51" name="文本框 50">
              <a:extLst>
                <a:ext uri="{FF2B5EF4-FFF2-40B4-BE49-F238E27FC236}">
                  <a16:creationId xmlns:a16="http://schemas.microsoft.com/office/drawing/2014/main" id="{9514C207-6593-F5F0-2499-6313A9E2205C}"/>
                </a:ext>
              </a:extLst>
            </p:cNvPr>
            <p:cNvSpPr txBox="1"/>
            <p:nvPr/>
          </p:nvSpPr>
          <p:spPr>
            <a:xfrm>
              <a:off x="7197404" y="2568756"/>
              <a:ext cx="1818203" cy="738664"/>
            </a:xfrm>
            <a:prstGeom prst="rect">
              <a:avLst/>
            </a:prstGeom>
            <a:noFill/>
            <a:ln w="6350" cap="flat">
              <a:noFill/>
              <a:miter lim="800000"/>
            </a:ln>
          </p:spPr>
          <p:txBody>
            <a:bodyPr wrap="square">
              <a:spAutoFit/>
            </a:bodyPr>
            <a:lstStyle/>
            <a:p>
              <a:r>
                <a:rPr lang="en-US" altLang="zh-CN" sz="1400" b="1" i="0" dirty="0">
                  <a:solidFill>
                    <a:srgbClr val="222222"/>
                  </a:solidFill>
                  <a:effectLst/>
                  <a:latin typeface="Times New Roman" panose="02020603050405020304" pitchFamily="18" charset="0"/>
                  <a:cs typeface="Times New Roman" panose="02020603050405020304" pitchFamily="18" charset="0"/>
                </a:rPr>
                <a:t>JAN17-50</a:t>
              </a:r>
              <a:r>
                <a:rPr lang="en-US" altLang="zh-CN" sz="1400" dirty="0">
                  <a:solidFill>
                    <a:srgbClr val="222222"/>
                  </a:solidFill>
                  <a:latin typeface="Times New Roman" panose="02020603050405020304" pitchFamily="18" charset="0"/>
                  <a:cs typeface="Times New Roman" panose="02020603050405020304" pitchFamily="18" charset="0"/>
                </a:rPr>
                <a:t>: At Jan 17</a:t>
              </a:r>
              <a:r>
                <a:rPr lang="en-US" altLang="zh-CN" sz="1400" baseline="30000" dirty="0">
                  <a:solidFill>
                    <a:srgbClr val="222222"/>
                  </a:solidFill>
                  <a:latin typeface="Times New Roman" panose="02020603050405020304" pitchFamily="18" charset="0"/>
                  <a:cs typeface="Times New Roman" panose="02020603050405020304" pitchFamily="18" charset="0"/>
                </a:rPr>
                <a:t>th</a:t>
              </a:r>
              <a:r>
                <a:rPr lang="en-US" altLang="zh-CN" sz="1400" dirty="0">
                  <a:solidFill>
                    <a:srgbClr val="222222"/>
                  </a:solidFill>
                  <a:latin typeface="Times New Roman" panose="02020603050405020304" pitchFamily="18" charset="0"/>
                  <a:cs typeface="Times New Roman" panose="02020603050405020304" pitchFamily="18" charset="0"/>
                </a:rPr>
                <a:t>, the coupon offers 50% discount </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sp>
          <p:nvSpPr>
            <p:cNvPr id="93" name="Chevron 40">
              <a:extLst>
                <a:ext uri="{FF2B5EF4-FFF2-40B4-BE49-F238E27FC236}">
                  <a16:creationId xmlns:a16="http://schemas.microsoft.com/office/drawing/2014/main" id="{0C63435C-C2A3-7E45-9594-9F77966EE8E0}"/>
                </a:ext>
              </a:extLst>
            </p:cNvPr>
            <p:cNvSpPr/>
            <p:nvPr/>
          </p:nvSpPr>
          <p:spPr>
            <a:xfrm>
              <a:off x="3130069"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cxnSp>
          <p:nvCxnSpPr>
            <p:cNvPr id="96" name="直线箭头连接符 24">
              <a:extLst>
                <a:ext uri="{FF2B5EF4-FFF2-40B4-BE49-F238E27FC236}">
                  <a16:creationId xmlns:a16="http://schemas.microsoft.com/office/drawing/2014/main" id="{FA4543BD-D6C1-7340-8F0C-00D9350E94D1}"/>
                </a:ext>
              </a:extLst>
            </p:cNvPr>
            <p:cNvCxnSpPr>
              <a:cxnSpLocks/>
            </p:cNvCxnSpPr>
            <p:nvPr/>
          </p:nvCxnSpPr>
          <p:spPr>
            <a:xfrm flipH="1">
              <a:off x="8003586" y="1925859"/>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97" name="直线箭头连接符 25">
              <a:extLst>
                <a:ext uri="{FF2B5EF4-FFF2-40B4-BE49-F238E27FC236}">
                  <a16:creationId xmlns:a16="http://schemas.microsoft.com/office/drawing/2014/main" id="{3DBD2A3F-5BB9-6845-9DE9-3A937CBA22F4}"/>
                </a:ext>
              </a:extLst>
            </p:cNvPr>
            <p:cNvCxnSpPr>
              <a:cxnSpLocks/>
            </p:cNvCxnSpPr>
            <p:nvPr/>
          </p:nvCxnSpPr>
          <p:spPr>
            <a:xfrm>
              <a:off x="8003586" y="2349674"/>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grpSp>
      <p:sp>
        <p:nvSpPr>
          <p:cNvPr id="98" name="文本框 32">
            <a:extLst>
              <a:ext uri="{FF2B5EF4-FFF2-40B4-BE49-F238E27FC236}">
                <a16:creationId xmlns:a16="http://schemas.microsoft.com/office/drawing/2014/main" id="{9DCB47C7-C050-0942-8183-2B00E2CED5BF}"/>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99" name="TextBox 98">
            <a:extLst>
              <a:ext uri="{FF2B5EF4-FFF2-40B4-BE49-F238E27FC236}">
                <a16:creationId xmlns:a16="http://schemas.microsoft.com/office/drawing/2014/main" id="{AB7DEA87-AC97-0A40-91C2-92A83F71C0B1}"/>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102" name="标题 1">
            <a:extLst>
              <a:ext uri="{FF2B5EF4-FFF2-40B4-BE49-F238E27FC236}">
                <a16:creationId xmlns:a16="http://schemas.microsoft.com/office/drawing/2014/main" id="{00F05821-D73D-2F46-9671-127D9145CC85}"/>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dirty="0"/>
              <a:t>5. Conclusion: </a:t>
            </a:r>
            <a:r>
              <a:rPr lang="en-US" b="1" dirty="0"/>
              <a:t>Reversible Encryption</a:t>
            </a:r>
          </a:p>
        </p:txBody>
      </p:sp>
    </p:spTree>
    <p:extLst>
      <p:ext uri="{BB962C8B-B14F-4D97-AF65-F5344CB8AC3E}">
        <p14:creationId xmlns:p14="http://schemas.microsoft.com/office/powerpoint/2010/main" val="15580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27623A4A-1561-FC5D-7897-FED7FC2B15A2}"/>
              </a:ext>
            </a:extLst>
          </p:cNvPr>
          <p:cNvGrpSpPr/>
          <p:nvPr/>
        </p:nvGrpSpPr>
        <p:grpSpPr>
          <a:xfrm>
            <a:off x="203650" y="3990291"/>
            <a:ext cx="3115332" cy="1959689"/>
            <a:chOff x="203650" y="4083282"/>
            <a:chExt cx="3115332" cy="1959689"/>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203650" y="4083282"/>
              <a:ext cx="3115332" cy="1959689"/>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8" name="图片 47">
              <a:extLst>
                <a:ext uri="{FF2B5EF4-FFF2-40B4-BE49-F238E27FC236}">
                  <a16:creationId xmlns:a16="http://schemas.microsoft.com/office/drawing/2014/main" id="{A8520102-6206-9FDD-9EB9-05B5A5C2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79" y="4162539"/>
              <a:ext cx="3006372" cy="1833946"/>
            </a:xfrm>
            <a:prstGeom prst="rect">
              <a:avLst/>
            </a:prstGeom>
            <a:scene3d>
              <a:camera prst="perspectiveRight"/>
              <a:lightRig rig="threePt" dir="t"/>
            </a:scene3d>
          </p:spPr>
        </p:pic>
      </p:grpSp>
      <p:grpSp>
        <p:nvGrpSpPr>
          <p:cNvPr id="57" name="组合 56">
            <a:extLst>
              <a:ext uri="{FF2B5EF4-FFF2-40B4-BE49-F238E27FC236}">
                <a16:creationId xmlns:a16="http://schemas.microsoft.com/office/drawing/2014/main" id="{15DC5FA9-D3A0-F325-03FB-70E97B965CC9}"/>
              </a:ext>
            </a:extLst>
          </p:cNvPr>
          <p:cNvGrpSpPr/>
          <p:nvPr/>
        </p:nvGrpSpPr>
        <p:grpSpPr>
          <a:xfrm>
            <a:off x="629336" y="3970521"/>
            <a:ext cx="3251861" cy="2108338"/>
            <a:chOff x="596031" y="4279500"/>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6031" y="4279500"/>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4" name="图片 53">
              <a:extLst>
                <a:ext uri="{FF2B5EF4-FFF2-40B4-BE49-F238E27FC236}">
                  <a16:creationId xmlns:a16="http://schemas.microsoft.com/office/drawing/2014/main" id="{4E0DD4B9-D3BD-8BDA-86AD-B69F22435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112" y="4418847"/>
              <a:ext cx="3069192" cy="1799011"/>
            </a:xfrm>
            <a:prstGeom prst="rect">
              <a:avLst/>
            </a:prstGeom>
            <a:scene3d>
              <a:camera prst="perspectiveRight"/>
              <a:lightRig rig="threePt" dir="t"/>
            </a:scene3d>
          </p:spPr>
        </p:pic>
      </p:grpSp>
      <p:grpSp>
        <p:nvGrpSpPr>
          <p:cNvPr id="64" name="组合 63">
            <a:extLst>
              <a:ext uri="{FF2B5EF4-FFF2-40B4-BE49-F238E27FC236}">
                <a16:creationId xmlns:a16="http://schemas.microsoft.com/office/drawing/2014/main" id="{F497DA9E-766B-D618-2FE1-E540166DD6CF}"/>
              </a:ext>
            </a:extLst>
          </p:cNvPr>
          <p:cNvGrpSpPr/>
          <p:nvPr/>
        </p:nvGrpSpPr>
        <p:grpSpPr>
          <a:xfrm>
            <a:off x="1168613" y="3897846"/>
            <a:ext cx="3229814" cy="2325681"/>
            <a:chOff x="808923" y="3990836"/>
            <a:chExt cx="3229814"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808923" y="3990836"/>
              <a:ext cx="3229814"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2" name="图片 61">
              <a:extLst>
                <a:ext uri="{FF2B5EF4-FFF2-40B4-BE49-F238E27FC236}">
                  <a16:creationId xmlns:a16="http://schemas.microsoft.com/office/drawing/2014/main" id="{7E3CC985-C62B-BA97-DBE3-2CD7FED9C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513" y="4109968"/>
              <a:ext cx="2993293" cy="2108832"/>
            </a:xfrm>
            <a:prstGeom prst="rect">
              <a:avLst/>
            </a:prstGeom>
            <a:scene3d>
              <a:camera prst="perspectiveRight"/>
              <a:lightRig rig="threePt" dir="t"/>
            </a:scene3d>
          </p:spPr>
        </p:pic>
      </p:grpSp>
      <p:sp>
        <p:nvSpPr>
          <p:cNvPr id="41" name="文本框 2">
            <a:extLst>
              <a:ext uri="{FF2B5EF4-FFF2-40B4-BE49-F238E27FC236}">
                <a16:creationId xmlns:a16="http://schemas.microsoft.com/office/drawing/2014/main" id="{80A459F4-6DAC-FB4C-B3C3-438A818917BF}"/>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sp>
        <p:nvSpPr>
          <p:cNvPr id="42" name="文本框 32">
            <a:extLst>
              <a:ext uri="{FF2B5EF4-FFF2-40B4-BE49-F238E27FC236}">
                <a16:creationId xmlns:a16="http://schemas.microsoft.com/office/drawing/2014/main" id="{A0DE4F17-64C9-934D-A2C7-C82F3AF10662}"/>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grpSp>
        <p:nvGrpSpPr>
          <p:cNvPr id="10" name="Group 9">
            <a:extLst>
              <a:ext uri="{FF2B5EF4-FFF2-40B4-BE49-F238E27FC236}">
                <a16:creationId xmlns:a16="http://schemas.microsoft.com/office/drawing/2014/main" id="{A7A21FCF-C470-7543-8BAB-6187477F990E}"/>
              </a:ext>
            </a:extLst>
          </p:cNvPr>
          <p:cNvGrpSpPr/>
          <p:nvPr/>
        </p:nvGrpSpPr>
        <p:grpSpPr>
          <a:xfrm>
            <a:off x="953179" y="1371377"/>
            <a:ext cx="7551763" cy="1537946"/>
            <a:chOff x="948711" y="1703345"/>
            <a:chExt cx="7551763" cy="1537946"/>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948711" y="1975454"/>
              <a:ext cx="1818203" cy="940878"/>
            </a:xfrm>
            <a:prstGeom prst="roundRect">
              <a:avLst>
                <a:gd name="adj" fmla="val 6648"/>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Submit 10 or more customer feedbacks within 10 seconds</a:t>
              </a:r>
            </a:p>
          </p:txBody>
        </p:sp>
        <p:sp>
          <p:nvSpPr>
            <p:cNvPr id="5" name="Rounded Rectangle 19">
              <a:extLst>
                <a:ext uri="{FF2B5EF4-FFF2-40B4-BE49-F238E27FC236}">
                  <a16:creationId xmlns:a16="http://schemas.microsoft.com/office/drawing/2014/main" id="{1BE72C9D-2325-B319-095B-43D8B5C70745}"/>
                </a:ext>
              </a:extLst>
            </p:cNvPr>
            <p:cNvSpPr/>
            <p:nvPr/>
          </p:nvSpPr>
          <p:spPr>
            <a:xfrm>
              <a:off x="3976690" y="1975454"/>
              <a:ext cx="1162654" cy="939840"/>
            </a:xfrm>
            <a:prstGeom prst="roundRect">
              <a:avLst>
                <a:gd name="adj" fmla="val 5237"/>
              </a:avLst>
            </a:prstGeom>
            <a:solidFill>
              <a:schemeClr val="tx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Flaws</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ounded Rectangle 20">
              <a:extLst>
                <a:ext uri="{FF2B5EF4-FFF2-40B4-BE49-F238E27FC236}">
                  <a16:creationId xmlns:a16="http://schemas.microsoft.com/office/drawing/2014/main" id="{C35DB0C5-8159-D289-6874-63480169B515}"/>
                </a:ext>
              </a:extLst>
            </p:cNvPr>
            <p:cNvSpPr/>
            <p:nvPr/>
          </p:nvSpPr>
          <p:spPr>
            <a:xfrm>
              <a:off x="6392411" y="1703345"/>
              <a:ext cx="2095452" cy="353268"/>
            </a:xfrm>
            <a:prstGeom prst="roundRect">
              <a:avLst>
                <a:gd name="adj" fmla="val 10252"/>
              </a:avLst>
            </a:prstGeom>
            <a:solidFill>
              <a:schemeClr val="accent1">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CAPTCHA in Plaintext</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6405022" y="2239185"/>
              <a:ext cx="2095452" cy="353269"/>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CAPTCHA-pinning</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17" name="Rounded Rectangle 19">
              <a:extLst>
                <a:ext uri="{FF2B5EF4-FFF2-40B4-BE49-F238E27FC236}">
                  <a16:creationId xmlns:a16="http://schemas.microsoft.com/office/drawing/2014/main" id="{E222F335-0B97-2B2B-BD68-7B937CCC4ED1}"/>
                </a:ext>
              </a:extLst>
            </p:cNvPr>
            <p:cNvSpPr/>
            <p:nvPr/>
          </p:nvSpPr>
          <p:spPr>
            <a:xfrm>
              <a:off x="6405022" y="2795490"/>
              <a:ext cx="2088747" cy="445801"/>
            </a:xfrm>
            <a:prstGeom prst="roundRect">
              <a:avLst>
                <a:gd name="adj" fmla="val 10252"/>
              </a:avLst>
            </a:prstGeom>
            <a:solidFill>
              <a:schemeClr val="accent2">
                <a:lumMod val="9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easily Guessable</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46" name="Chevron 40">
              <a:extLst>
                <a:ext uri="{FF2B5EF4-FFF2-40B4-BE49-F238E27FC236}">
                  <a16:creationId xmlns:a16="http://schemas.microsoft.com/office/drawing/2014/main" id="{1DED06F6-4D98-2C4D-AF62-781C8B68ECEE}"/>
                </a:ext>
              </a:extLst>
            </p:cNvPr>
            <p:cNvSpPr/>
            <p:nvPr/>
          </p:nvSpPr>
          <p:spPr>
            <a:xfrm>
              <a:off x="5588233"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7" name="Chevron 40">
              <a:extLst>
                <a:ext uri="{FF2B5EF4-FFF2-40B4-BE49-F238E27FC236}">
                  <a16:creationId xmlns:a16="http://schemas.microsoft.com/office/drawing/2014/main" id="{D9BCFD00-0AA5-3C4A-936F-E9A70D1B770C}"/>
                </a:ext>
              </a:extLst>
            </p:cNvPr>
            <p:cNvSpPr/>
            <p:nvPr/>
          </p:nvSpPr>
          <p:spPr>
            <a:xfrm>
              <a:off x="3159901"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sp>
        <p:nvSpPr>
          <p:cNvPr id="49" name="TextBox 48">
            <a:extLst>
              <a:ext uri="{FF2B5EF4-FFF2-40B4-BE49-F238E27FC236}">
                <a16:creationId xmlns:a16="http://schemas.microsoft.com/office/drawing/2014/main" id="{701882CE-7005-FB43-9127-7BF73E010EC0}"/>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5AF15020-452B-DB47-AD07-E66A64A7A043}"/>
              </a:ext>
            </a:extLst>
          </p:cNvPr>
          <p:cNvGrpSpPr/>
          <p:nvPr/>
        </p:nvGrpSpPr>
        <p:grpSpPr>
          <a:xfrm>
            <a:off x="4480421" y="3539491"/>
            <a:ext cx="5489386" cy="3143577"/>
            <a:chOff x="4665885" y="3643274"/>
            <a:chExt cx="5489386" cy="3143577"/>
          </a:xfrm>
        </p:grpSpPr>
        <p:sp>
          <p:nvSpPr>
            <p:cNvPr id="52" name="圆角矩形 42">
              <a:extLst>
                <a:ext uri="{FF2B5EF4-FFF2-40B4-BE49-F238E27FC236}">
                  <a16:creationId xmlns:a16="http://schemas.microsoft.com/office/drawing/2014/main" id="{48072664-02F1-5C45-A4E1-10F6F22087C7}"/>
                </a:ext>
              </a:extLst>
            </p:cNvPr>
            <p:cNvSpPr/>
            <p:nvPr/>
          </p:nvSpPr>
          <p:spPr>
            <a:xfrm>
              <a:off x="4665885" y="3643274"/>
              <a:ext cx="5185413" cy="3143577"/>
            </a:xfrm>
            <a:prstGeom prst="roundRect">
              <a:avLst>
                <a:gd name="adj" fmla="val 7971"/>
              </a:avLst>
            </a:prstGeom>
            <a:solidFill>
              <a:schemeClr val="bg2">
                <a:alpha val="21000"/>
              </a:schemeClr>
            </a:solidFill>
            <a:ln w="12700" algn="ctr">
              <a:solidFill>
                <a:schemeClr val="bg1"/>
              </a:solidFill>
              <a:miter lim="800000"/>
              <a:headEnd/>
              <a:tailEnd/>
            </a:ln>
          </p:spPr>
          <p:txBody>
            <a:bodyPr lIns="36000" tIns="36000" rIns="36000" bIns="36000" anchor="ctr" anchorCtr="1"/>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6000"/>
                </a:lnSpc>
              </a:pPr>
              <a:endParaRPr lang="zh-CN" altLang="en-US" sz="1200" b="1" dirty="0">
                <a:solidFill>
                  <a:schemeClr val="tx1"/>
                </a:solidFill>
                <a:latin typeface="Palatino Linotype" panose="02040502050505030304" pitchFamily="18" charset="0"/>
              </a:endParaRPr>
            </a:p>
          </p:txBody>
        </p:sp>
        <p:sp>
          <p:nvSpPr>
            <p:cNvPr id="116" name="文本框 115">
              <a:extLst>
                <a:ext uri="{FF2B5EF4-FFF2-40B4-BE49-F238E27FC236}">
                  <a16:creationId xmlns:a16="http://schemas.microsoft.com/office/drawing/2014/main" id="{FB621AA4-122D-8526-232B-7DD2A5D3CC88}"/>
                </a:ext>
              </a:extLst>
            </p:cNvPr>
            <p:cNvSpPr txBox="1"/>
            <p:nvPr/>
          </p:nvSpPr>
          <p:spPr>
            <a:xfrm>
              <a:off x="4742916" y="4202859"/>
              <a:ext cx="239191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Abuse of Resources:</a:t>
              </a:r>
              <a:endParaRPr kumimoji="1" lang="zh-CN" altLang="en-US" sz="1600" dirty="0">
                <a:latin typeface="Arial" pitchFamily="34" charset="0"/>
                <a:cs typeface="Arial" pitchFamily="34"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06280" y="3779500"/>
              <a:ext cx="2264787"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Consequences of Such Attacks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F40CE52-AE70-3622-414D-593762F1959D}"/>
                </a:ext>
              </a:extLst>
            </p:cNvPr>
            <p:cNvSpPr txBox="1"/>
            <p:nvPr/>
          </p:nvSpPr>
          <p:spPr>
            <a:xfrm>
              <a:off x="7184373" y="3924027"/>
              <a:ext cx="2198720"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Spam and Fake Accounts</a:t>
              </a:r>
              <a:endParaRPr lang="zh-CN" altLang="en-US" sz="1400" dirty="0">
                <a:latin typeface="Palatino Linotype" panose="02040502050505030304" pitchFamily="18" charset="0"/>
              </a:endParaRPr>
            </a:p>
          </p:txBody>
        </p:sp>
        <p:sp>
          <p:nvSpPr>
            <p:cNvPr id="81" name="文本框 80">
              <a:extLst>
                <a:ext uri="{FF2B5EF4-FFF2-40B4-BE49-F238E27FC236}">
                  <a16:creationId xmlns:a16="http://schemas.microsoft.com/office/drawing/2014/main" id="{59845EBC-4F6C-E399-2647-4FFB50FA2FBA}"/>
                </a:ext>
              </a:extLst>
            </p:cNvPr>
            <p:cNvSpPr txBox="1"/>
            <p:nvPr/>
          </p:nvSpPr>
          <p:spPr>
            <a:xfrm>
              <a:off x="7184373" y="4375112"/>
              <a:ext cx="2831966"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Vote &amp; Review Manipulation</a:t>
              </a:r>
              <a:endParaRPr lang="zh-CN" altLang="en-US" sz="1400" dirty="0">
                <a:latin typeface="Palatino Linotype" panose="02040502050505030304" pitchFamily="18" charset="0"/>
              </a:endParaRPr>
            </a:p>
          </p:txBody>
        </p:sp>
        <p:sp>
          <p:nvSpPr>
            <p:cNvPr id="82" name="文本框 81">
              <a:extLst>
                <a:ext uri="{FF2B5EF4-FFF2-40B4-BE49-F238E27FC236}">
                  <a16:creationId xmlns:a16="http://schemas.microsoft.com/office/drawing/2014/main" id="{45FCC782-F574-AEDF-6B82-FE6E3A544431}"/>
                </a:ext>
              </a:extLst>
            </p:cNvPr>
            <p:cNvSpPr txBox="1"/>
            <p:nvPr/>
          </p:nvSpPr>
          <p:spPr>
            <a:xfrm>
              <a:off x="4742227" y="4929331"/>
              <a:ext cx="244018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User Privacy &amp; Account Security: </a:t>
              </a:r>
              <a:endParaRPr kumimoji="1" lang="zh-CN" altLang="en-US" sz="1600" dirty="0">
                <a:latin typeface="Arial" pitchFamily="34" charset="0"/>
                <a:cs typeface="Arial" pitchFamily="34" charset="0"/>
              </a:endParaRPr>
            </a:p>
          </p:txBody>
        </p:sp>
        <p:sp>
          <p:nvSpPr>
            <p:cNvPr id="88" name="左大括号 87">
              <a:extLst>
                <a:ext uri="{FF2B5EF4-FFF2-40B4-BE49-F238E27FC236}">
                  <a16:creationId xmlns:a16="http://schemas.microsoft.com/office/drawing/2014/main" id="{DE1E7D99-C67B-8283-BED1-D4E61D3FCCA5}"/>
                </a:ext>
              </a:extLst>
            </p:cNvPr>
            <p:cNvSpPr/>
            <p:nvPr/>
          </p:nvSpPr>
          <p:spPr>
            <a:xfrm>
              <a:off x="7040193" y="409307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F2113CCA-1BCF-C585-7DDE-2EEB2812C023}"/>
                </a:ext>
              </a:extLst>
            </p:cNvPr>
            <p:cNvSpPr txBox="1"/>
            <p:nvPr/>
          </p:nvSpPr>
          <p:spPr>
            <a:xfrm>
              <a:off x="7137131" y="4901333"/>
              <a:ext cx="292120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Brute-force &amp; Account takeover</a:t>
              </a:r>
              <a:endParaRPr lang="zh-CN" altLang="en-US" sz="1400" dirty="0">
                <a:latin typeface="Palatino Linotype" panose="02040502050505030304" pitchFamily="18" charset="0"/>
              </a:endParaRPr>
            </a:p>
          </p:txBody>
        </p:sp>
        <p:sp>
          <p:nvSpPr>
            <p:cNvPr id="98" name="文本框 97">
              <a:extLst>
                <a:ext uri="{FF2B5EF4-FFF2-40B4-BE49-F238E27FC236}">
                  <a16:creationId xmlns:a16="http://schemas.microsoft.com/office/drawing/2014/main" id="{BD85F457-7E14-FBB3-6641-B799030D0FEA}"/>
                </a:ext>
              </a:extLst>
            </p:cNvPr>
            <p:cNvSpPr txBox="1"/>
            <p:nvPr/>
          </p:nvSpPr>
          <p:spPr>
            <a:xfrm>
              <a:off x="4971010" y="6154617"/>
              <a:ext cx="2106609" cy="523220"/>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Financial &amp; Reputational Damage: </a:t>
              </a:r>
              <a:endParaRPr lang="zh-CN" altLang="en-US"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文本框 106">
              <a:extLst>
                <a:ext uri="{FF2B5EF4-FFF2-40B4-BE49-F238E27FC236}">
                  <a16:creationId xmlns:a16="http://schemas.microsoft.com/office/drawing/2014/main" id="{D2E154EB-0888-232F-C420-D78BFE5A6647}"/>
                </a:ext>
              </a:extLst>
            </p:cNvPr>
            <p:cNvSpPr txBox="1"/>
            <p:nvPr/>
          </p:nvSpPr>
          <p:spPr>
            <a:xfrm>
              <a:off x="5035762" y="5550895"/>
              <a:ext cx="2059811" cy="307777"/>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Increased Threat Levels: </a:t>
              </a:r>
            </a:p>
          </p:txBody>
        </p:sp>
        <p:sp>
          <p:nvSpPr>
            <p:cNvPr id="109" name="文本框 108">
              <a:extLst>
                <a:ext uri="{FF2B5EF4-FFF2-40B4-BE49-F238E27FC236}">
                  <a16:creationId xmlns:a16="http://schemas.microsoft.com/office/drawing/2014/main" id="{DB1241EC-8C40-3EDB-328D-94A09A097B46}"/>
                </a:ext>
              </a:extLst>
            </p:cNvPr>
            <p:cNvSpPr txBox="1"/>
            <p:nvPr/>
          </p:nvSpPr>
          <p:spPr>
            <a:xfrm>
              <a:off x="7158586" y="5321762"/>
              <a:ext cx="2692713"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Larger-scale attacks (DDoS) </a:t>
              </a:r>
              <a:endParaRPr lang="zh-CN" altLang="en-US" sz="1400" dirty="0">
                <a:latin typeface="Palatino Linotype" panose="02040502050505030304" pitchFamily="18" charset="0"/>
              </a:endParaRPr>
            </a:p>
          </p:txBody>
        </p:sp>
        <p:sp>
          <p:nvSpPr>
            <p:cNvPr id="111" name="文本框 110">
              <a:extLst>
                <a:ext uri="{FF2B5EF4-FFF2-40B4-BE49-F238E27FC236}">
                  <a16:creationId xmlns:a16="http://schemas.microsoft.com/office/drawing/2014/main" id="{66F689F6-8D6C-BF9C-11BE-7FBC23A47F2A}"/>
                </a:ext>
              </a:extLst>
            </p:cNvPr>
            <p:cNvSpPr txBox="1"/>
            <p:nvPr/>
          </p:nvSpPr>
          <p:spPr>
            <a:xfrm>
              <a:off x="7155919" y="5786777"/>
              <a:ext cx="299935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Social engineering attacks</a:t>
              </a:r>
              <a:endParaRPr lang="zh-CN" altLang="en-US" sz="1400" dirty="0">
                <a:latin typeface="Palatino Linotype" panose="02040502050505030304" pitchFamily="18" charset="0"/>
              </a:endParaRPr>
            </a:p>
          </p:txBody>
        </p:sp>
        <p:sp>
          <p:nvSpPr>
            <p:cNvPr id="114" name="左大括号 113">
              <a:extLst>
                <a:ext uri="{FF2B5EF4-FFF2-40B4-BE49-F238E27FC236}">
                  <a16:creationId xmlns:a16="http://schemas.microsoft.com/office/drawing/2014/main" id="{96C2AD3E-0F7D-7054-AF92-778DA61CDB88}"/>
                </a:ext>
              </a:extLst>
            </p:cNvPr>
            <p:cNvSpPr/>
            <p:nvPr/>
          </p:nvSpPr>
          <p:spPr>
            <a:xfrm>
              <a:off x="7037895" y="549436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2" name="文本框 101">
              <a:extLst>
                <a:ext uri="{FF2B5EF4-FFF2-40B4-BE49-F238E27FC236}">
                  <a16:creationId xmlns:a16="http://schemas.microsoft.com/office/drawing/2014/main" id="{5EF55A0C-E5C6-476B-CFD9-6772CCE903D7}"/>
                </a:ext>
              </a:extLst>
            </p:cNvPr>
            <p:cNvSpPr txBox="1"/>
            <p:nvPr/>
          </p:nvSpPr>
          <p:spPr>
            <a:xfrm>
              <a:off x="7182414" y="6231666"/>
              <a:ext cx="2378304" cy="307777"/>
            </a:xfrm>
            <a:prstGeom prst="rect">
              <a:avLst/>
            </a:prstGeom>
            <a:noFill/>
            <a:ln w="6350" cap="flat">
              <a:noFill/>
              <a:miter lim="800000"/>
            </a:ln>
          </p:spPr>
          <p:txBody>
            <a:bodyPr wrap="square">
              <a:spAutoFit/>
            </a:bodyPr>
            <a:lstStyle/>
            <a:p>
              <a:r>
                <a:rPr lang="en-US" altLang="zh-CN" sz="1400" dirty="0" err="1">
                  <a:latin typeface="Palatino Linotype" panose="02040502050505030304" pitchFamily="18" charset="0"/>
                </a:rPr>
                <a:t>Eg</a:t>
              </a:r>
              <a:r>
                <a:rPr lang="en-US" altLang="zh-CN" sz="1400" dirty="0">
                  <a:latin typeface="Palatino Linotype" panose="02040502050505030304" pitchFamily="18" charset="0"/>
                </a:rPr>
                <a:t>, Fake refund requests</a:t>
              </a:r>
              <a:endParaRPr lang="zh-CN" altLang="en-US" sz="1400" dirty="0">
                <a:latin typeface="Palatino Linotype" panose="02040502050505030304" pitchFamily="18" charset="0"/>
              </a:endParaRPr>
            </a:p>
          </p:txBody>
        </p:sp>
      </p:grpSp>
      <p:sp>
        <p:nvSpPr>
          <p:cNvPr id="58" name="标题 1">
            <a:extLst>
              <a:ext uri="{FF2B5EF4-FFF2-40B4-BE49-F238E27FC236}">
                <a16:creationId xmlns:a16="http://schemas.microsoft.com/office/drawing/2014/main" id="{16DFC5C8-ED54-F742-83C1-3B2B88E8DD9D}"/>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dirty="0"/>
              <a:t>5. Conclusion: </a:t>
            </a:r>
            <a:r>
              <a:rPr lang="en-US" b="1" dirty="0"/>
              <a:t>Bypassing CAPTCHA</a:t>
            </a:r>
          </a:p>
        </p:txBody>
      </p:sp>
    </p:spTree>
    <p:extLst>
      <p:ext uri="{BB962C8B-B14F-4D97-AF65-F5344CB8AC3E}">
        <p14:creationId xmlns:p14="http://schemas.microsoft.com/office/powerpoint/2010/main" val="15909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450" name="think-cell Slide" r:id="rId4" imgW="7620" imgH="7620" progId="TCLayout.ActiveDocument.1">
                  <p:embed/>
                </p:oleObj>
              </mc:Choice>
              <mc:Fallback>
                <p:oleObj name="think-cell Slide" r:id="rId4" imgW="7620" imgH="762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5" name="标题 4"/>
          <p:cNvSpPr>
            <a:spLocks noGrp="1"/>
          </p:cNvSpPr>
          <p:nvPr>
            <p:ph type="ctrTitle"/>
          </p:nvPr>
        </p:nvSpPr>
        <p:spPr>
          <a:xfrm>
            <a:off x="0" y="2745719"/>
            <a:ext cx="9904413" cy="684076"/>
          </a:xfrm>
        </p:spPr>
        <p:txBody>
          <a:bodyPr anchor="ctr"/>
          <a:lstStyle/>
          <a:p>
            <a:pPr algn="ctr">
              <a:lnSpc>
                <a:spcPct val="100000"/>
              </a:lnSpc>
            </a:pPr>
            <a:r>
              <a:rPr 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Thank</a:t>
            </a:r>
            <a:r>
              <a:rPr lang="zh-CN" alt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altLang="zh-CN"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You</a:t>
            </a:r>
            <a:endParaRPr lang="en-US" sz="7200" i="1" dirty="0">
              <a:latin typeface="Palatino Linotype" panose="02040502050505030304" pitchFamily="18" charset="0"/>
            </a:endParaRPr>
          </a:p>
        </p:txBody>
      </p:sp>
      <p:sp>
        <p:nvSpPr>
          <p:cNvPr id="6" name="文本占位符 8">
            <a:extLst>
              <a:ext uri="{FF2B5EF4-FFF2-40B4-BE49-F238E27FC236}">
                <a16:creationId xmlns:a16="http://schemas.microsoft.com/office/drawing/2014/main" id="{F56E9606-6CA2-D64A-8501-10B33F4A4958}"/>
              </a:ext>
            </a:extLst>
          </p:cNvPr>
          <p:cNvSpPr txBox="1"/>
          <p:nvPr/>
        </p:nvSpPr>
        <p:spPr>
          <a:xfrm>
            <a:off x="265157" y="522999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extLst>
      <p:ext uri="{BB962C8B-B14F-4D97-AF65-F5344CB8AC3E}">
        <p14:creationId xmlns:p14="http://schemas.microsoft.com/office/powerpoint/2010/main" val="371177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dirty="0"/>
              <a:t>1. Introduction: </a:t>
            </a:r>
            <a:r>
              <a:rPr lang="en-US" b="1" dirty="0"/>
              <a:t>Motivation</a:t>
            </a:r>
          </a:p>
        </p:txBody>
      </p:sp>
      <p:sp>
        <p:nvSpPr>
          <p:cNvPr id="5" name="标题 4">
            <a:extLst>
              <a:ext uri="{FF2B5EF4-FFF2-40B4-BE49-F238E27FC236}">
                <a16:creationId xmlns:a16="http://schemas.microsoft.com/office/drawing/2014/main" id="{95E8CE36-A2C7-A946-8734-C43FE9901348}"/>
              </a:ext>
            </a:extLst>
          </p:cNvPr>
          <p:cNvSpPr txBox="1"/>
          <p:nvPr/>
        </p:nvSpPr>
        <p:spPr bwMode="auto">
          <a:xfrm>
            <a:off x="0" y="990600"/>
            <a:ext cx="9904413" cy="1404018"/>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Imagine you were a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HACKER</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What would you want to do with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BUGS</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on a Shopping </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W</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ebsite?</a:t>
            </a:r>
          </a:p>
          <a:p>
            <a:pPr algn="ctr">
              <a:lnSpc>
                <a:spcPct val="150000"/>
              </a:lnSpc>
              <a:spcBef>
                <a:spcPts val="0"/>
              </a:spcBef>
            </a:pP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Anything is </a:t>
            </a:r>
            <a:r>
              <a:rPr lang="en-US" sz="20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POSSIBLE</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grpSp>
        <p:nvGrpSpPr>
          <p:cNvPr id="9" name="Group 8">
            <a:extLst>
              <a:ext uri="{FF2B5EF4-FFF2-40B4-BE49-F238E27FC236}">
                <a16:creationId xmlns:a16="http://schemas.microsoft.com/office/drawing/2014/main" id="{92638B60-AA4B-6248-B0FB-949139E77821}"/>
              </a:ext>
            </a:extLst>
          </p:cNvPr>
          <p:cNvGrpSpPr/>
          <p:nvPr/>
        </p:nvGrpSpPr>
        <p:grpSpPr>
          <a:xfrm>
            <a:off x="150227" y="2877914"/>
            <a:ext cx="9603957" cy="1622149"/>
            <a:chOff x="235682" y="3746255"/>
            <a:chExt cx="9603957" cy="1622149"/>
          </a:xfrm>
        </p:grpSpPr>
        <p:pic>
          <p:nvPicPr>
            <p:cNvPr id="14342" name="Picture 6" descr="How to Avoid Illegal Recruitment ~ PHILIPPINE NURSE">
              <a:extLst>
                <a:ext uri="{FF2B5EF4-FFF2-40B4-BE49-F238E27FC236}">
                  <a16:creationId xmlns:a16="http://schemas.microsoft.com/office/drawing/2014/main" id="{310FAD3F-9D73-A243-9CD5-8306C5378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2" y="3746255"/>
              <a:ext cx="2110113" cy="1622149"/>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4">
              <a:extLst>
                <a:ext uri="{FF2B5EF4-FFF2-40B4-BE49-F238E27FC236}">
                  <a16:creationId xmlns:a16="http://schemas.microsoft.com/office/drawing/2014/main" id="{902BF37E-8E63-E948-A42A-EE3DC1C52253}"/>
                </a:ext>
              </a:extLst>
            </p:cNvPr>
            <p:cNvSpPr txBox="1"/>
            <p:nvPr/>
          </p:nvSpPr>
          <p:spPr bwMode="auto">
            <a:xfrm>
              <a:off x="2873448" y="3746255"/>
              <a:ext cx="6966191" cy="1622149"/>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other people‘s accounts</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 to buy items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FREE?</a:t>
              </a:r>
            </a:p>
            <a:p>
              <a:pPr marL="285750" indent="-285750">
                <a:lnSpc>
                  <a:spcPct val="100000"/>
                </a:lnSpc>
                <a:spcBef>
                  <a:spcPts val="0"/>
                </a:spcBef>
                <a:buFont typeface="Wingdings" pitchFamily="2" charset="2"/>
                <a:buChar char="v"/>
              </a:pPr>
              <a:endParaRPr lang="en-US" sz="1800" b="1" dirty="0">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to realize huge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DISCOUNTS?</a:t>
              </a:r>
            </a:p>
            <a:p>
              <a:pPr marL="285750" indent="-285750">
                <a:lnSpc>
                  <a:spcPct val="100000"/>
                </a:lnSpc>
                <a:spcBef>
                  <a:spcPts val="0"/>
                </a:spcBef>
                <a:buFont typeface="Wingdings" pitchFamily="2" charset="2"/>
                <a:buChar char="v"/>
              </a:pPr>
              <a:endPar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Help paint bad feedback </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for website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PROFIT?</a:t>
              </a:r>
            </a:p>
          </p:txBody>
        </p:sp>
      </p:grpSp>
      <p:grpSp>
        <p:nvGrpSpPr>
          <p:cNvPr id="11" name="Group 10">
            <a:extLst>
              <a:ext uri="{FF2B5EF4-FFF2-40B4-BE49-F238E27FC236}">
                <a16:creationId xmlns:a16="http://schemas.microsoft.com/office/drawing/2014/main" id="{4F0383CF-69DE-754F-81B8-8EF2D9BE77CC}"/>
              </a:ext>
            </a:extLst>
          </p:cNvPr>
          <p:cNvGrpSpPr/>
          <p:nvPr/>
        </p:nvGrpSpPr>
        <p:grpSpPr>
          <a:xfrm>
            <a:off x="1726928" y="5174093"/>
            <a:ext cx="6451047" cy="1316041"/>
            <a:chOff x="2430636" y="5310100"/>
            <a:chExt cx="6852930" cy="1398027"/>
          </a:xfrm>
        </p:grpSpPr>
        <p:pic>
          <p:nvPicPr>
            <p:cNvPr id="14348" name="Picture 12" descr="Freebies4u | Sale, Promotion &amp; Freebies in Malaysia [2024]">
              <a:extLst>
                <a:ext uri="{FF2B5EF4-FFF2-40B4-BE49-F238E27FC236}">
                  <a16:creationId xmlns:a16="http://schemas.microsoft.com/office/drawing/2014/main" id="{D4722D50-3FC4-914A-8080-0F5727B83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3"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Colin Zheng Huang Net Worth: Pinduoduo CEO Now Richer Than Jack Ma ...">
              <a:extLst>
                <a:ext uri="{FF2B5EF4-FFF2-40B4-BE49-F238E27FC236}">
                  <a16:creationId xmlns:a16="http://schemas.microsoft.com/office/drawing/2014/main" id="{C5393BD2-E9D4-7D45-A1F1-093424009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36" y="5310102"/>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IPMAN Gemini Pro 双子星 双HDMI输入采集卡 – 雷特世创">
              <a:extLst>
                <a:ext uri="{FF2B5EF4-FFF2-40B4-BE49-F238E27FC236}">
                  <a16:creationId xmlns:a16="http://schemas.microsoft.com/office/drawing/2014/main" id="{0F3265EE-F748-2847-83AE-D95AE6D7D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122"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Amazon Headquarter Logo: Over 9 Royalty-Free Licensable Stock ...">
              <a:extLst>
                <a:ext uri="{FF2B5EF4-FFF2-40B4-BE49-F238E27FC236}">
                  <a16:creationId xmlns:a16="http://schemas.microsoft.com/office/drawing/2014/main" id="{ABA72141-45AF-9742-BC5A-7534EA031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5541" y="5310100"/>
              <a:ext cx="1398025" cy="13980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advTm="50162"/>
    </mc:Choice>
    <mc:Fallback xmlns="">
      <p:transition spd="slow" advTm="5016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dirty="0"/>
              <a:t>1. Introduction: </a:t>
            </a:r>
            <a:r>
              <a:rPr lang="en-US" b="1" dirty="0"/>
              <a:t>Juice Shop</a:t>
            </a:r>
          </a:p>
        </p:txBody>
      </p:sp>
      <p:grpSp>
        <p:nvGrpSpPr>
          <p:cNvPr id="28" name="Group 27">
            <a:extLst>
              <a:ext uri="{FF2B5EF4-FFF2-40B4-BE49-F238E27FC236}">
                <a16:creationId xmlns:a16="http://schemas.microsoft.com/office/drawing/2014/main" id="{6252BA57-91C1-C24A-992E-97117D90D4FC}"/>
              </a:ext>
            </a:extLst>
          </p:cNvPr>
          <p:cNvGrpSpPr/>
          <p:nvPr/>
        </p:nvGrpSpPr>
        <p:grpSpPr>
          <a:xfrm>
            <a:off x="197646" y="1089534"/>
            <a:ext cx="9240343" cy="5609810"/>
            <a:chOff x="160925" y="1217864"/>
            <a:chExt cx="9240343" cy="5609810"/>
          </a:xfrm>
        </p:grpSpPr>
        <p:pic>
          <p:nvPicPr>
            <p:cNvPr id="27" name="Picture 26">
              <a:extLst>
                <a:ext uri="{FF2B5EF4-FFF2-40B4-BE49-F238E27FC236}">
                  <a16:creationId xmlns:a16="http://schemas.microsoft.com/office/drawing/2014/main" id="{FFDCD49B-461C-864B-AE9A-4021D967114E}"/>
                </a:ext>
              </a:extLst>
            </p:cNvPr>
            <p:cNvPicPr>
              <a:picLocks noChangeAspect="1"/>
            </p:cNvPicPr>
            <p:nvPr/>
          </p:nvPicPr>
          <p:blipFill>
            <a:blip r:embed="rId3"/>
            <a:stretch>
              <a:fillRect/>
            </a:stretch>
          </p:blipFill>
          <p:spPr>
            <a:xfrm>
              <a:off x="162957" y="1227346"/>
              <a:ext cx="6318702" cy="222101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B1EDCB1-8617-5245-9C1B-2982C7989AE1}"/>
                </a:ext>
              </a:extLst>
            </p:cNvPr>
            <p:cNvPicPr>
              <a:picLocks noChangeAspect="1"/>
            </p:cNvPicPr>
            <p:nvPr/>
          </p:nvPicPr>
          <p:blipFill>
            <a:blip r:embed="rId4"/>
            <a:stretch>
              <a:fillRect/>
            </a:stretch>
          </p:blipFill>
          <p:spPr>
            <a:xfrm>
              <a:off x="6669380" y="1217865"/>
              <a:ext cx="1378450" cy="222101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D8BC9993-A1D6-F744-BE37-33C969C1A280}"/>
                </a:ext>
              </a:extLst>
            </p:cNvPr>
            <p:cNvSpPr txBox="1"/>
            <p:nvPr/>
          </p:nvSpPr>
          <p:spPr>
            <a:xfrm>
              <a:off x="160925" y="3498582"/>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1.1 </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Main page of th</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e juice shop</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11" name="TextBox 10">
              <a:extLst>
                <a:ext uri="{FF2B5EF4-FFF2-40B4-BE49-F238E27FC236}">
                  <a16:creationId xmlns:a16="http://schemas.microsoft.com/office/drawing/2014/main" id="{D1BE5F16-84ED-664B-BC2E-B8C8158A4EB5}"/>
                </a:ext>
              </a:extLst>
            </p:cNvPr>
            <p:cNvSpPr txBox="1"/>
            <p:nvPr/>
          </p:nvSpPr>
          <p:spPr>
            <a:xfrm>
              <a:off x="6669380" y="3498581"/>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1.2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S</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ign up and log in</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pic>
          <p:nvPicPr>
            <p:cNvPr id="13" name="Picture 12">
              <a:extLst>
                <a:ext uri="{FF2B5EF4-FFF2-40B4-BE49-F238E27FC236}">
                  <a16:creationId xmlns:a16="http://schemas.microsoft.com/office/drawing/2014/main" id="{8EA7FDDB-AA91-4F48-ADC8-C93BE208426E}"/>
                </a:ext>
              </a:extLst>
            </p:cNvPr>
            <p:cNvPicPr>
              <a:picLocks noChangeAspect="1"/>
            </p:cNvPicPr>
            <p:nvPr/>
          </p:nvPicPr>
          <p:blipFill>
            <a:blip r:embed="rId5"/>
            <a:stretch>
              <a:fillRect/>
            </a:stretch>
          </p:blipFill>
          <p:spPr>
            <a:xfrm>
              <a:off x="7755625" y="1217864"/>
              <a:ext cx="1645643" cy="2221014"/>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D1DCA02-5C93-7742-9102-2E1D0A0F4789}"/>
                </a:ext>
              </a:extLst>
            </p:cNvPr>
            <p:cNvGrpSpPr/>
            <p:nvPr/>
          </p:nvGrpSpPr>
          <p:grpSpPr>
            <a:xfrm>
              <a:off x="163674" y="4059159"/>
              <a:ext cx="6318702" cy="2430975"/>
              <a:chOff x="163674" y="3690336"/>
              <a:chExt cx="6318702" cy="2430975"/>
            </a:xfrm>
          </p:grpSpPr>
          <p:pic>
            <p:nvPicPr>
              <p:cNvPr id="14" name="Picture 13">
                <a:extLst>
                  <a:ext uri="{FF2B5EF4-FFF2-40B4-BE49-F238E27FC236}">
                    <a16:creationId xmlns:a16="http://schemas.microsoft.com/office/drawing/2014/main" id="{BE878AB0-43C7-8348-BB5B-FDE41AC5957B}"/>
                  </a:ext>
                </a:extLst>
              </p:cNvPr>
              <p:cNvPicPr>
                <a:picLocks noChangeAspect="1"/>
              </p:cNvPicPr>
              <p:nvPr/>
            </p:nvPicPr>
            <p:blipFill>
              <a:blip r:embed="rId6"/>
              <a:stretch>
                <a:fillRect/>
              </a:stretch>
            </p:blipFill>
            <p:spPr>
              <a:xfrm>
                <a:off x="163674" y="3694488"/>
                <a:ext cx="3168352" cy="2426823"/>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4D04160-CBCB-6248-9D4A-C79E1C18AA5B}"/>
                  </a:ext>
                </a:extLst>
              </p:cNvPr>
              <p:cNvPicPr>
                <a:picLocks noChangeAspect="1"/>
              </p:cNvPicPr>
              <p:nvPr/>
            </p:nvPicPr>
            <p:blipFill>
              <a:blip r:embed="rId7"/>
              <a:stretch>
                <a:fillRect/>
              </a:stretch>
            </p:blipFill>
            <p:spPr>
              <a:xfrm>
                <a:off x="3397139" y="3690336"/>
                <a:ext cx="3085237" cy="2426823"/>
              </a:xfrm>
              <a:prstGeom prst="rect">
                <a:avLst/>
              </a:prstGeom>
              <a:effectLst>
                <a:outerShdw blurRad="50800" dist="38100" dir="2700000" algn="tl" rotWithShape="0">
                  <a:prstClr val="black">
                    <a:alpha val="40000"/>
                  </a:prstClr>
                </a:outerShdw>
              </a:effectLst>
            </p:spPr>
          </p:pic>
        </p:grpSp>
        <p:sp>
          <p:nvSpPr>
            <p:cNvPr id="17" name="TextBox 16">
              <a:extLst>
                <a:ext uri="{FF2B5EF4-FFF2-40B4-BE49-F238E27FC236}">
                  <a16:creationId xmlns:a16="http://schemas.microsoft.com/office/drawing/2014/main" id="{BEC9E22F-54A3-254D-8254-013AAA39E950}"/>
                </a:ext>
              </a:extLst>
            </p:cNvPr>
            <p:cNvSpPr txBox="1"/>
            <p:nvPr/>
          </p:nvSpPr>
          <p:spPr>
            <a:xfrm>
              <a:off x="160925" y="6519897"/>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1.3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Choose and purchase items (you can choose </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 coupon</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21" name="TextBox 20">
              <a:extLst>
                <a:ext uri="{FF2B5EF4-FFF2-40B4-BE49-F238E27FC236}">
                  <a16:creationId xmlns:a16="http://schemas.microsoft.com/office/drawing/2014/main" id="{39755998-85C8-984A-B5F0-A11A5A04B41A}"/>
                </a:ext>
              </a:extLst>
            </p:cNvPr>
            <p:cNvSpPr txBox="1"/>
            <p:nvPr/>
          </p:nvSpPr>
          <p:spPr>
            <a:xfrm>
              <a:off x="6669380" y="6519897"/>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a:t>
              </a:r>
              <a:r>
                <a:rPr lang="en-US" altLang="zh-CN"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4</a:t>
              </a:r>
              <a:r>
                <a:rPr lang="zh-CN" alt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Give feedback.</a:t>
              </a:r>
              <a:endParaRPr lang="en-CN" sz="1400" dirty="0"/>
            </a:p>
          </p:txBody>
        </p:sp>
        <p:pic>
          <p:nvPicPr>
            <p:cNvPr id="23" name="Picture 22">
              <a:extLst>
                <a:ext uri="{FF2B5EF4-FFF2-40B4-BE49-F238E27FC236}">
                  <a16:creationId xmlns:a16="http://schemas.microsoft.com/office/drawing/2014/main" id="{AF5CAC17-CFED-2A4F-8849-BAA31FD3DA51}"/>
                </a:ext>
              </a:extLst>
            </p:cNvPr>
            <p:cNvPicPr>
              <a:picLocks noChangeAspect="1"/>
            </p:cNvPicPr>
            <p:nvPr/>
          </p:nvPicPr>
          <p:blipFill>
            <a:blip r:embed="rId8"/>
            <a:stretch>
              <a:fillRect/>
            </a:stretch>
          </p:blipFill>
          <p:spPr>
            <a:xfrm>
              <a:off x="6669380" y="4059158"/>
              <a:ext cx="2227675" cy="2426823"/>
            </a:xfrm>
            <a:prstGeom prst="rect">
              <a:avLst/>
            </a:prstGeom>
          </p:spPr>
        </p:pic>
        <p:pic>
          <p:nvPicPr>
            <p:cNvPr id="24" name="Picture 23">
              <a:extLst>
                <a:ext uri="{FF2B5EF4-FFF2-40B4-BE49-F238E27FC236}">
                  <a16:creationId xmlns:a16="http://schemas.microsoft.com/office/drawing/2014/main" id="{ECEBE878-FD64-CF4B-8538-C567D13C244C}"/>
                </a:ext>
              </a:extLst>
            </p:cNvPr>
            <p:cNvPicPr>
              <a:picLocks noChangeAspect="1"/>
            </p:cNvPicPr>
            <p:nvPr/>
          </p:nvPicPr>
          <p:blipFill>
            <a:blip r:embed="rId9"/>
            <a:stretch>
              <a:fillRect/>
            </a:stretch>
          </p:blipFill>
          <p:spPr>
            <a:xfrm>
              <a:off x="2460173" y="1226168"/>
              <a:ext cx="2492033" cy="222219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6648BD06-4AF6-C240-A098-45EEEEB873CC}"/>
                </a:ext>
              </a:extLst>
            </p:cNvPr>
            <p:cNvPicPr>
              <a:picLocks noChangeAspect="1"/>
            </p:cNvPicPr>
            <p:nvPr/>
          </p:nvPicPr>
          <p:blipFill rotWithShape="1">
            <a:blip r:embed="rId10"/>
            <a:srcRect l="1602" t="1684" r="890" b="2342"/>
            <a:stretch/>
          </p:blipFill>
          <p:spPr>
            <a:xfrm>
              <a:off x="1162331" y="4901313"/>
              <a:ext cx="2160239" cy="1588821"/>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85FDEB66-BCB8-1348-BAF9-F20A81367B3D}"/>
                </a:ext>
              </a:extLst>
            </p:cNvPr>
            <p:cNvPicPr>
              <a:picLocks noChangeAspect="1"/>
            </p:cNvPicPr>
            <p:nvPr/>
          </p:nvPicPr>
          <p:blipFill>
            <a:blip r:embed="rId11"/>
            <a:stretch>
              <a:fillRect/>
            </a:stretch>
          </p:blipFill>
          <p:spPr>
            <a:xfrm>
              <a:off x="7396909" y="4773240"/>
              <a:ext cx="2004359" cy="1712741"/>
            </a:xfrm>
            <a:prstGeom prst="rect">
              <a:avLst/>
            </a:prstGeom>
            <a:effectLst>
              <a:outerShdw blurRad="50800" dist="38100" dir="2700000" algn="tl" rotWithShape="0">
                <a:prstClr val="black">
                  <a:alpha val="40000"/>
                </a:prstClr>
              </a:outerShdw>
            </a:effectLst>
          </p:spPr>
        </p:pic>
      </p:grpSp>
      <p:pic>
        <p:nvPicPr>
          <p:cNvPr id="29" name="Picture 2" descr="Juice Shop Logo">
            <a:extLst>
              <a:ext uri="{FF2B5EF4-FFF2-40B4-BE49-F238E27FC236}">
                <a16:creationId xmlns:a16="http://schemas.microsoft.com/office/drawing/2014/main" id="{33AD0C56-15C5-544C-8CBA-3FA8B789BE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2155" y="374019"/>
            <a:ext cx="450051" cy="5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15747"/>
      </p:ext>
    </p:extLst>
  </p:cSld>
  <p:clrMapOvr>
    <a:masterClrMapping/>
  </p:clrMapOvr>
  <mc:AlternateContent xmlns:mc="http://schemas.openxmlformats.org/markup-compatibility/2006" xmlns:p14="http://schemas.microsoft.com/office/powerpoint/2010/main">
    <mc:Choice Requires="p14">
      <p:transition spd="slow" p14:dur="2000" advTm="38288"/>
    </mc:Choice>
    <mc:Fallback xmlns="">
      <p:transition spd="slow" advTm="382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BA9ADA12-48DA-6A46-8C00-2337B721201F}"/>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1. Introduction: </a:t>
            </a:r>
            <a:r>
              <a:rPr lang="en-US" b="1" dirty="0"/>
              <a:t>Framework</a:t>
            </a:r>
          </a:p>
        </p:txBody>
      </p:sp>
      <p:grpSp>
        <p:nvGrpSpPr>
          <p:cNvPr id="58" name="Group 57">
            <a:extLst>
              <a:ext uri="{FF2B5EF4-FFF2-40B4-BE49-F238E27FC236}">
                <a16:creationId xmlns:a16="http://schemas.microsoft.com/office/drawing/2014/main" id="{437DCE35-C089-A945-B2FB-70968155D584}"/>
              </a:ext>
            </a:extLst>
          </p:cNvPr>
          <p:cNvGrpSpPr/>
          <p:nvPr/>
        </p:nvGrpSpPr>
        <p:grpSpPr>
          <a:xfrm>
            <a:off x="270751" y="1116489"/>
            <a:ext cx="9357585" cy="4626609"/>
            <a:chOff x="126451" y="1089102"/>
            <a:chExt cx="9357585" cy="4626609"/>
          </a:xfrm>
        </p:grpSpPr>
        <p:sp>
          <p:nvSpPr>
            <p:cNvPr id="17" name="Right Brace 16">
              <a:extLst>
                <a:ext uri="{FF2B5EF4-FFF2-40B4-BE49-F238E27FC236}">
                  <a16:creationId xmlns:a16="http://schemas.microsoft.com/office/drawing/2014/main" id="{7E732601-F6C6-0949-88BF-2A1F1765215C}"/>
                </a:ext>
              </a:extLst>
            </p:cNvPr>
            <p:cNvSpPr/>
            <p:nvPr/>
          </p:nvSpPr>
          <p:spPr>
            <a:xfrm rot="16200000">
              <a:off x="4709769" y="-1222108"/>
              <a:ext cx="183325" cy="6400456"/>
            </a:xfrm>
            <a:prstGeom prst="rightBrace">
              <a:avLst>
                <a:gd name="adj1" fmla="val 231654"/>
                <a:gd name="adj2" fmla="val 50024"/>
              </a:avLst>
            </a:prstGeom>
            <a:ln w="12700" cap="flat">
              <a:solidFill>
                <a:schemeClr val="tx1"/>
              </a:solidFill>
              <a:miter lim="800000"/>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Palatino Linotype" panose="02040502050505030304" pitchFamily="18" charset="0"/>
              </a:endParaRPr>
            </a:p>
          </p:txBody>
        </p:sp>
        <p:sp>
          <p:nvSpPr>
            <p:cNvPr id="9" name="Rounded Rectangle 8">
              <a:extLst>
                <a:ext uri="{FF2B5EF4-FFF2-40B4-BE49-F238E27FC236}">
                  <a16:creationId xmlns:a16="http://schemas.microsoft.com/office/drawing/2014/main" id="{92894241-26C2-884C-A4E2-3645A95C12E0}"/>
                </a:ext>
              </a:extLst>
            </p:cNvPr>
            <p:cNvSpPr/>
            <p:nvPr/>
          </p:nvSpPr>
          <p:spPr>
            <a:xfrm>
              <a:off x="127670" y="1093106"/>
              <a:ext cx="9356366" cy="792088"/>
            </a:xfrm>
            <a:prstGeom prst="roundRect">
              <a:avLst>
                <a:gd name="adj" fmla="val 5546"/>
              </a:avLst>
            </a:prstGeom>
            <a:solidFill>
              <a:schemeClr val="accent5">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Hack</a:t>
              </a:r>
              <a:r>
                <a:rPr lang="zh-CN" alt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into shopping websites (Juice Shop) to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Find, Crack, and Fix </a:t>
              </a:r>
              <a:r>
                <a:rPr lang="en-US" sz="1800"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V</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ulnerabilities</a:t>
              </a:r>
              <a:endPar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pic>
          <p:nvPicPr>
            <p:cNvPr id="11" name="Picture 2" descr="Juice Shop Logo">
              <a:extLst>
                <a:ext uri="{FF2B5EF4-FFF2-40B4-BE49-F238E27FC236}">
                  <a16:creationId xmlns:a16="http://schemas.microsoft.com/office/drawing/2014/main" id="{7F7F9786-05B8-0A46-B120-691A40447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371" y="1089102"/>
              <a:ext cx="662794" cy="79535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通过HackerOne漏洞报告学习PostMessage漏洞实战场景中的利用与绕过_hackerone 添加空格绕过email检查-CSDN博客">
              <a:extLst>
                <a:ext uri="{FF2B5EF4-FFF2-40B4-BE49-F238E27FC236}">
                  <a16:creationId xmlns:a16="http://schemas.microsoft.com/office/drawing/2014/main" id="{6B061E73-2C11-5A42-85FD-6CB33CCA9F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90" t="14296" r="16891"/>
            <a:stretch/>
          </p:blipFill>
          <p:spPr bwMode="auto">
            <a:xfrm>
              <a:off x="8595758" y="1156160"/>
              <a:ext cx="660075" cy="66123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892ADE1-B404-244A-977F-CE573F4915EB}"/>
                </a:ext>
              </a:extLst>
            </p:cNvPr>
            <p:cNvCxnSpPr>
              <a:cxnSpLocks/>
              <a:stCxn id="9" idx="2"/>
              <a:endCxn id="14" idx="0"/>
            </p:cNvCxnSpPr>
            <p:nvPr/>
          </p:nvCxnSpPr>
          <p:spPr>
            <a:xfrm flipH="1">
              <a:off x="4803683" y="1885194"/>
              <a:ext cx="2170" cy="210992"/>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B2364D4-7CB5-BF43-B3EE-3C3DB4FAD7F3}"/>
                </a:ext>
              </a:extLst>
            </p:cNvPr>
            <p:cNvSpPr/>
            <p:nvPr/>
          </p:nvSpPr>
          <p:spPr>
            <a:xfrm>
              <a:off x="126451"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1.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Accounts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4" name="Rounded Rectangle 13">
              <a:extLst>
                <a:ext uri="{FF2B5EF4-FFF2-40B4-BE49-F238E27FC236}">
                  <a16:creationId xmlns:a16="http://schemas.microsoft.com/office/drawing/2014/main" id="{D580F452-7931-5D40-B163-2888A61797AB}"/>
                </a:ext>
              </a:extLst>
            </p:cNvPr>
            <p:cNvSpPr/>
            <p:nvPr/>
          </p:nvSpPr>
          <p:spPr>
            <a:xfrm>
              <a:off x="332893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2.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5" name="Rounded Rectangle 14">
              <a:extLst>
                <a:ext uri="{FF2B5EF4-FFF2-40B4-BE49-F238E27FC236}">
                  <a16:creationId xmlns:a16="http://schemas.microsoft.com/office/drawing/2014/main" id="{ED344DDC-EB58-B246-83C3-D0138510A3A1}"/>
                </a:ext>
              </a:extLst>
            </p:cNvPr>
            <p:cNvSpPr/>
            <p:nvPr/>
          </p:nvSpPr>
          <p:spPr>
            <a:xfrm>
              <a:off x="653141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3.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Paint Bad Feedback</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25" name="Rounded Rectangle 24">
              <a:extLst>
                <a:ext uri="{FF2B5EF4-FFF2-40B4-BE49-F238E27FC236}">
                  <a16:creationId xmlns:a16="http://schemas.microsoft.com/office/drawing/2014/main" id="{F8924D2B-7324-5746-9412-D2E09E05A1C6}"/>
                </a:ext>
              </a:extLst>
            </p:cNvPr>
            <p:cNvSpPr/>
            <p:nvPr/>
          </p:nvSpPr>
          <p:spPr>
            <a:xfrm>
              <a:off x="126451" y="3055805"/>
              <a:ext cx="2949506" cy="1592985"/>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1</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SQL injection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Password Free payment.</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Do SQL injection.</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Prepare SQL statements.</a:t>
              </a:r>
            </a:p>
          </p:txBody>
        </p:sp>
        <p:sp>
          <p:nvSpPr>
            <p:cNvPr id="26" name="Rounded Rectangle 25">
              <a:extLst>
                <a:ext uri="{FF2B5EF4-FFF2-40B4-BE49-F238E27FC236}">
                  <a16:creationId xmlns:a16="http://schemas.microsoft.com/office/drawing/2014/main" id="{0208E384-0DE0-B64F-BC77-51747596DADE}"/>
                </a:ext>
              </a:extLst>
            </p:cNvPr>
            <p:cNvSpPr/>
            <p:nvPr/>
          </p:nvSpPr>
          <p:spPr>
            <a:xfrm>
              <a:off x="3326594"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2</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Reversible Encryption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Encryption algorithm flaw.</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Breaking encryption.</a:t>
              </a:r>
              <a:endPar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Protect files, improve encryption.</a:t>
              </a:r>
              <a:endPar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
          <p:nvSpPr>
            <p:cNvPr id="27" name="Rounded Rectangle 26">
              <a:extLst>
                <a:ext uri="{FF2B5EF4-FFF2-40B4-BE49-F238E27FC236}">
                  <a16:creationId xmlns:a16="http://schemas.microsoft.com/office/drawing/2014/main" id="{3C42A2C7-93CD-C24A-BB81-66E987E7353C}"/>
                </a:ext>
              </a:extLst>
            </p:cNvPr>
            <p:cNvSpPr/>
            <p:nvPr/>
          </p:nvSpPr>
          <p:spPr>
            <a:xfrm>
              <a:off x="6529073"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3</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Bypassing CAPTCHA</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Plain text and port exposure.</a:t>
              </a:r>
              <a:endPar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Execute plaintext, look for data.</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Encryption or change of method.</a:t>
              </a:r>
            </a:p>
          </p:txBody>
        </p:sp>
        <p:cxnSp>
          <p:nvCxnSpPr>
            <p:cNvPr id="28" name="Straight Arrow Connector 27">
              <a:extLst>
                <a:ext uri="{FF2B5EF4-FFF2-40B4-BE49-F238E27FC236}">
                  <a16:creationId xmlns:a16="http://schemas.microsoft.com/office/drawing/2014/main" id="{F40496E4-A1E9-EF47-9027-2ED31BEFA4DA}"/>
                </a:ext>
              </a:extLst>
            </p:cNvPr>
            <p:cNvCxnSpPr>
              <a:cxnSpLocks/>
              <a:stCxn id="10" idx="2"/>
              <a:endCxn id="25" idx="0"/>
            </p:cNvCxnSpPr>
            <p:nvPr/>
          </p:nvCxnSpPr>
          <p:spPr>
            <a:xfrm>
              <a:off x="1601204" y="2852270"/>
              <a:ext cx="0" cy="203535"/>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0EF662-8E92-2847-B85F-97B1FABC8D7D}"/>
                </a:ext>
              </a:extLst>
            </p:cNvPr>
            <p:cNvCxnSpPr>
              <a:cxnSpLocks/>
              <a:stCxn id="14" idx="2"/>
              <a:endCxn id="26" idx="0"/>
            </p:cNvCxnSpPr>
            <p:nvPr/>
          </p:nvCxnSpPr>
          <p:spPr>
            <a:xfrm flipH="1">
              <a:off x="4801347" y="2852270"/>
              <a:ext cx="2336"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8D53E8-8693-534F-9266-85AEBD48C9A0}"/>
                </a:ext>
              </a:extLst>
            </p:cNvPr>
            <p:cNvCxnSpPr>
              <a:cxnSpLocks/>
              <a:stCxn id="15" idx="2"/>
              <a:endCxn id="27" idx="0"/>
            </p:cNvCxnSpPr>
            <p:nvPr/>
          </p:nvCxnSpPr>
          <p:spPr>
            <a:xfrm flipH="1">
              <a:off x="8003826" y="2852270"/>
              <a:ext cx="2337"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382AEB13-5DCC-A340-A5BE-3D767493BBA6}"/>
                </a:ext>
              </a:extLst>
            </p:cNvPr>
            <p:cNvSpPr/>
            <p:nvPr/>
          </p:nvSpPr>
          <p:spPr>
            <a:xfrm>
              <a:off x="126451" y="4923623"/>
              <a:ext cx="9356366" cy="792088"/>
            </a:xfrm>
            <a:prstGeom prst="roundRect">
              <a:avLst>
                <a:gd name="adj" fmla="val 5546"/>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Summarize</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to draw conclusions and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urther </a:t>
              </a: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A</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nalyze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with practical examples.</a:t>
              </a:r>
            </a:p>
          </p:txBody>
        </p:sp>
        <p:sp>
          <p:nvSpPr>
            <p:cNvPr id="46" name="Down Arrow 45">
              <a:extLst>
                <a:ext uri="{FF2B5EF4-FFF2-40B4-BE49-F238E27FC236}">
                  <a16:creationId xmlns:a16="http://schemas.microsoft.com/office/drawing/2014/main" id="{E742C246-87F5-BF41-AA12-C25E666C9BF5}"/>
                </a:ext>
              </a:extLst>
            </p:cNvPr>
            <p:cNvSpPr/>
            <p:nvPr/>
          </p:nvSpPr>
          <p:spPr>
            <a:xfrm>
              <a:off x="4497431" y="4700062"/>
              <a:ext cx="606431" cy="197158"/>
            </a:xfrm>
            <a:prstGeom prst="downArrow">
              <a:avLst/>
            </a:prstGeom>
            <a:solidFill>
              <a:schemeClr val="bg2"/>
            </a:solidFill>
            <a:ln w="19050" cap="flat">
              <a:solidFill>
                <a:srgbClr val="74111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CN" sz="1400" dirty="0" err="1">
                <a:solidFill>
                  <a:schemeClr val="bg1"/>
                </a:solidFill>
                <a:latin typeface="Arial" panose="020B0604020202020204" pitchFamily="34" charset="0"/>
                <a:cs typeface="Arial" panose="020B0604020202020204" pitchFamily="34" charset="0"/>
              </a:endParaRPr>
            </a:p>
          </p:txBody>
        </p:sp>
      </p:grpSp>
      <p:sp>
        <p:nvSpPr>
          <p:cNvPr id="51" name="TextBox 50">
            <a:extLst>
              <a:ext uri="{FF2B5EF4-FFF2-40B4-BE49-F238E27FC236}">
                <a16:creationId xmlns:a16="http://schemas.microsoft.com/office/drawing/2014/main" id="{C7EE0072-81A8-254F-8F31-19480AEC315B}"/>
              </a:ext>
            </a:extLst>
          </p:cNvPr>
          <p:cNvSpPr txBox="1"/>
          <p:nvPr/>
        </p:nvSpPr>
        <p:spPr>
          <a:xfrm>
            <a:off x="1063774" y="5896621"/>
            <a:ext cx="7776864" cy="959493"/>
          </a:xfrm>
          <a:prstGeom prst="rect">
            <a:avLst/>
          </a:prstGeom>
          <a:noFill/>
          <a:ln w="6350" cap="flat">
            <a:noFill/>
            <a:miter lim="800000"/>
          </a:ln>
        </p:spPr>
        <p:txBody>
          <a:bodyPr wrap="square">
            <a:spAutoFit/>
          </a:bodyPr>
          <a:lstStyle/>
          <a:p>
            <a:pPr algn="ctr">
              <a:lnSpc>
                <a:spcPct val="120000"/>
              </a:lnSpc>
            </a:pPr>
            <a:r>
              <a:rPr 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do these vulnerabilities EXIST?</a:t>
            </a:r>
            <a:r>
              <a:rPr lang="zh-CN" alt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(Find it)</a:t>
            </a:r>
            <a:endParaRPr 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methods are used to CRACK the vulnerability? (Crack it)</a:t>
            </a:r>
            <a:endParaRPr lang="en-US"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to FIX the vulnerability?</a:t>
            </a:r>
            <a:r>
              <a:rPr lang="zh-CN" alt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(Fix it)</a:t>
            </a:r>
            <a:endParaRPr 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63457669"/>
      </p:ext>
    </p:extLst>
  </p:cSld>
  <p:clrMapOvr>
    <a:masterClrMapping/>
  </p:clrMapOvr>
  <mc:AlternateContent xmlns:mc="http://schemas.openxmlformats.org/markup-compatibility/2006" xmlns:p14="http://schemas.microsoft.com/office/powerpoint/2010/main">
    <mc:Choice Requires="p14">
      <p:transition spd="slow" p14:dur="2000" advTm="70424"/>
    </mc:Choice>
    <mc:Fallback xmlns="">
      <p:transition spd="slow" advTm="704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13" y="5734050"/>
            <a:ext cx="8338185" cy="679956"/>
          </a:xfrm>
          <a:prstGeom prst="rect">
            <a:avLst/>
          </a:prstGeom>
          <a:solidFill>
            <a:schemeClr val="accent5">
              <a:lumMod val="20000"/>
              <a:lumOff val="80000"/>
            </a:schemeClr>
          </a:solidFill>
          <a:ln w="12700" cap="flat">
            <a:noFill/>
            <a:miter lim="800000"/>
          </a:ln>
        </p:spPr>
        <p:txBody>
          <a:bodyPr wrap="square" lIns="0" tIns="0" rIns="0" bIns="0" rtlCol="0" anchor="ctr" anchorCtr="0">
            <a:noAutofit/>
          </a:bodyPr>
          <a:lstStyle/>
          <a:p>
            <a:pPr algn="ctr">
              <a:buClr>
                <a:schemeClr val="bg2"/>
              </a:buClr>
            </a:pPr>
            <a:r>
              <a:rPr lang="en-US" altLang="zh-CN" sz="1600" b="1" dirty="0">
                <a:latin typeface="Palatino Linotype" panose="02040502050505030304" pitchFamily="18" charset="0"/>
                <a:cs typeface="Palatino Linotype" panose="02040502050505030304" pitchFamily="18" charset="0"/>
              </a:rPr>
              <a:t>Motivation</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Short of money! Or  juice for better live!</a:t>
            </a:r>
            <a:endParaRPr lang="zh-CN" altLang="en-US" sz="1600" dirty="0">
              <a:latin typeface="Palatino Linotype" panose="02040502050505030304" pitchFamily="18" charset="0"/>
              <a:ea typeface="宋体" panose="02010600030101010101" pitchFamily="2" charset="-122"/>
              <a:cs typeface="Palatino Linotype" panose="02040502050505030304" pitchFamily="18" charset="0"/>
            </a:endParaRPr>
          </a:p>
          <a:p>
            <a:pPr algn="ctr">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Try:</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Log in other people's accounts to buy things for myself.</a:t>
            </a:r>
          </a:p>
        </p:txBody>
      </p:sp>
      <p:pic>
        <p:nvPicPr>
          <p:cNvPr id="8" name="Picture 7">
            <a:extLst>
              <a:ext uri="{FF2B5EF4-FFF2-40B4-BE49-F238E27FC236}">
                <a16:creationId xmlns:a16="http://schemas.microsoft.com/office/drawing/2014/main" id="{C4D06B19-2A7C-0A63-5312-7E83829B3073}"/>
              </a:ext>
            </a:extLst>
          </p:cNvPr>
          <p:cNvPicPr>
            <a:picLocks noChangeAspect="1"/>
          </p:cNvPicPr>
          <p:nvPr/>
        </p:nvPicPr>
        <p:blipFill>
          <a:blip r:embed="rId3"/>
          <a:stretch>
            <a:fillRect/>
          </a:stretch>
        </p:blipFill>
        <p:spPr>
          <a:xfrm>
            <a:off x="1684013" y="1260948"/>
            <a:ext cx="6536383" cy="4121668"/>
          </a:xfrm>
          <a:prstGeom prst="rect">
            <a:avLst/>
          </a:prstGeom>
        </p:spPr>
      </p:pic>
      <p:sp>
        <p:nvSpPr>
          <p:cNvPr id="6" name="标题 1">
            <a:extLst>
              <a:ext uri="{FF2B5EF4-FFF2-40B4-BE49-F238E27FC236}">
                <a16:creationId xmlns:a16="http://schemas.microsoft.com/office/drawing/2014/main" id="{655F3E16-826C-AF45-84EA-AAD55EEFF53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cSld>
  <p:clrMapOvr>
    <a:masterClrMapping/>
  </p:clrMapOvr>
  <mc:AlternateContent xmlns:mc="http://schemas.openxmlformats.org/markup-compatibility/2006" xmlns:p14="http://schemas.microsoft.com/office/powerpoint/2010/main">
    <mc:Choice Requires="p14">
      <p:transition spd="slow" p14:dur="2000" advTm="2265"/>
    </mc:Choice>
    <mc:Fallback xmlns="">
      <p:transition spd="slow" advTm="226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119CE-624D-2C11-9B78-B11C1BE107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90E651D-9756-9E6F-37DA-928BCED2B06D}"/>
              </a:ext>
            </a:extLst>
          </p:cNvPr>
          <p:cNvPicPr>
            <a:picLocks noChangeAspect="1"/>
          </p:cNvPicPr>
          <p:nvPr/>
        </p:nvPicPr>
        <p:blipFill>
          <a:blip r:embed="rId3"/>
          <a:stretch>
            <a:fillRect/>
          </a:stretch>
        </p:blipFill>
        <p:spPr>
          <a:xfrm>
            <a:off x="1163965" y="1693116"/>
            <a:ext cx="7576482" cy="3960000"/>
          </a:xfrm>
          <a:prstGeom prst="rect">
            <a:avLst/>
          </a:prstGeom>
        </p:spPr>
      </p:pic>
      <p:sp>
        <p:nvSpPr>
          <p:cNvPr id="9" name="标题 1">
            <a:extLst>
              <a:ext uri="{FF2B5EF4-FFF2-40B4-BE49-F238E27FC236}">
                <a16:creationId xmlns:a16="http://schemas.microsoft.com/office/drawing/2014/main" id="{32BD3EFE-B137-EB4B-A6A9-3EB18A73DFC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
        <p:nvSpPr>
          <p:cNvPr id="10" name="文本框 2">
            <a:extLst>
              <a:ext uri="{FF2B5EF4-FFF2-40B4-BE49-F238E27FC236}">
                <a16:creationId xmlns:a16="http://schemas.microsoft.com/office/drawing/2014/main" id="{4C5A0C6D-602B-E347-B4B4-E5D526938E06}"/>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 can use the money on the account to buy anything without password, once I login in.</a:t>
            </a:r>
          </a:p>
        </p:txBody>
      </p:sp>
      <p:sp>
        <p:nvSpPr>
          <p:cNvPr id="6" name="TextBox 5">
            <a:extLst>
              <a:ext uri="{FF2B5EF4-FFF2-40B4-BE49-F238E27FC236}">
                <a16:creationId xmlns:a16="http://schemas.microsoft.com/office/drawing/2014/main" id="{3626A18C-DC32-5F44-8DB1-1FF37424AF31}"/>
              </a:ext>
            </a:extLst>
          </p:cNvPr>
          <p:cNvSpPr txBox="1"/>
          <p:nvPr/>
        </p:nvSpPr>
        <p:spPr>
          <a:xfrm>
            <a:off x="415701" y="104593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#1 Password-free payment</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427906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34E987-EC46-EF5D-C354-CFBE6EF2A08F}"/>
              </a:ext>
            </a:extLst>
          </p:cNvPr>
          <p:cNvPicPr>
            <a:picLocks noChangeAspect="1"/>
          </p:cNvPicPr>
          <p:nvPr/>
        </p:nvPicPr>
        <p:blipFill>
          <a:blip r:embed="rId3"/>
          <a:stretch>
            <a:fillRect/>
          </a:stretch>
        </p:blipFill>
        <p:spPr>
          <a:xfrm>
            <a:off x="1179759" y="1692186"/>
            <a:ext cx="7544894" cy="3960000"/>
          </a:xfrm>
          <a:prstGeom prst="rect">
            <a:avLst/>
          </a:prstGeom>
        </p:spPr>
      </p:pic>
      <p:sp>
        <p:nvSpPr>
          <p:cNvPr id="8" name="标题 1">
            <a:extLst>
              <a:ext uri="{FF2B5EF4-FFF2-40B4-BE49-F238E27FC236}">
                <a16:creationId xmlns:a16="http://schemas.microsoft.com/office/drawing/2014/main" id="{27FC1315-6681-EA4F-800D-584AACD9AA5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
        <p:nvSpPr>
          <p:cNvPr id="10" name="文本框 2">
            <a:extLst>
              <a:ext uri="{FF2B5EF4-FFF2-40B4-BE49-F238E27FC236}">
                <a16:creationId xmlns:a16="http://schemas.microsoft.com/office/drawing/2014/main" id="{FC0E99E2-AA8E-2F40-8EA1-03644741F0E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Add </a:t>
            </a:r>
            <a:r>
              <a:rPr lang="en-US" altLang="zh-CN" sz="1600" b="1" dirty="0">
                <a:solidFill>
                  <a:srgbClr val="FF0000"/>
                </a:solidFill>
                <a:latin typeface="Palatino Linotype" panose="02040502050505030304" pitchFamily="18" charset="0"/>
                <a:ea typeface="宋体" panose="02010600030101010101" pitchFamily="2" charset="-122"/>
                <a:cs typeface="Palatino Linotype" panose="02040502050505030304" pitchFamily="18" charset="0"/>
              </a:rPr>
              <a:t>‘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in the email, error is raised and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SQL command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can be find out in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Network</a:t>
            </a:r>
          </a:p>
        </p:txBody>
      </p:sp>
      <p:sp>
        <p:nvSpPr>
          <p:cNvPr id="14" name="TextBox 13">
            <a:extLst>
              <a:ext uri="{FF2B5EF4-FFF2-40B4-BE49-F238E27FC236}">
                <a16:creationId xmlns:a16="http://schemas.microsoft.com/office/drawing/2014/main" id="{9282AC93-19E1-9447-B95F-85CFAAC6E7A5}"/>
              </a:ext>
            </a:extLst>
          </p:cNvPr>
          <p:cNvSpPr txBox="1"/>
          <p:nvPr/>
        </p:nvSpPr>
        <p:spPr>
          <a:xfrm>
            <a:off x="415701" y="104779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#2 SQL</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injection</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is here</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6D81C-B53D-E261-82ED-F320EEE802A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CED19EC-851B-1D46-80CF-23B23A879920}"/>
              </a:ext>
            </a:extLst>
          </p:cNvPr>
          <p:cNvGrpSpPr/>
          <p:nvPr/>
        </p:nvGrpSpPr>
        <p:grpSpPr>
          <a:xfrm>
            <a:off x="625861" y="1791826"/>
            <a:ext cx="8652690" cy="4608096"/>
            <a:chOff x="667730" y="1597083"/>
            <a:chExt cx="8652690" cy="4608096"/>
          </a:xfrm>
        </p:grpSpPr>
        <p:pic>
          <p:nvPicPr>
            <p:cNvPr id="4" name="Picture 3">
              <a:extLst>
                <a:ext uri="{FF2B5EF4-FFF2-40B4-BE49-F238E27FC236}">
                  <a16:creationId xmlns:a16="http://schemas.microsoft.com/office/drawing/2014/main" id="{41077978-6CF4-48CA-2F00-8F0F9F59AA01}"/>
                </a:ext>
              </a:extLst>
            </p:cNvPr>
            <p:cNvPicPr>
              <a:picLocks noChangeAspect="1"/>
            </p:cNvPicPr>
            <p:nvPr/>
          </p:nvPicPr>
          <p:blipFill>
            <a:blip r:embed="rId3"/>
            <a:stretch>
              <a:fillRect/>
            </a:stretch>
          </p:blipFill>
          <p:spPr>
            <a:xfrm>
              <a:off x="667730" y="3383697"/>
              <a:ext cx="8376991" cy="945789"/>
            </a:xfrm>
            <a:prstGeom prst="rect">
              <a:avLst/>
            </a:prstGeom>
          </p:spPr>
        </p:pic>
        <p:pic>
          <p:nvPicPr>
            <p:cNvPr id="9" name="Picture 8">
              <a:extLst>
                <a:ext uri="{FF2B5EF4-FFF2-40B4-BE49-F238E27FC236}">
                  <a16:creationId xmlns:a16="http://schemas.microsoft.com/office/drawing/2014/main" id="{4B0C16BC-7B65-1883-8A5D-853F16F64C57}"/>
                </a:ext>
              </a:extLst>
            </p:cNvPr>
            <p:cNvPicPr>
              <a:picLocks noChangeAspect="1"/>
            </p:cNvPicPr>
            <p:nvPr/>
          </p:nvPicPr>
          <p:blipFill>
            <a:blip r:embed="rId4"/>
            <a:stretch>
              <a:fillRect/>
            </a:stretch>
          </p:blipFill>
          <p:spPr>
            <a:xfrm>
              <a:off x="667730" y="4915907"/>
              <a:ext cx="8376991" cy="809141"/>
            </a:xfrm>
            <a:prstGeom prst="rect">
              <a:avLst/>
            </a:prstGeom>
          </p:spPr>
        </p:pic>
        <p:grpSp>
          <p:nvGrpSpPr>
            <p:cNvPr id="7" name="Group 6">
              <a:extLst>
                <a:ext uri="{FF2B5EF4-FFF2-40B4-BE49-F238E27FC236}">
                  <a16:creationId xmlns:a16="http://schemas.microsoft.com/office/drawing/2014/main" id="{0DEC9BB9-396D-AD44-9D18-F010DDFA6ED9}"/>
                </a:ext>
              </a:extLst>
            </p:cNvPr>
            <p:cNvGrpSpPr/>
            <p:nvPr/>
          </p:nvGrpSpPr>
          <p:grpSpPr>
            <a:xfrm>
              <a:off x="1935696" y="4558886"/>
              <a:ext cx="5841058" cy="246221"/>
              <a:chOff x="1783854" y="4541854"/>
              <a:chExt cx="5841058" cy="246221"/>
            </a:xfrm>
          </p:grpSpPr>
          <p:sp>
            <p:nvSpPr>
              <p:cNvPr id="21" name="TextBox 20">
                <a:extLst>
                  <a:ext uri="{FF2B5EF4-FFF2-40B4-BE49-F238E27FC236}">
                    <a16:creationId xmlns:a16="http://schemas.microsoft.com/office/drawing/2014/main" id="{7DE7A327-928F-C73D-5DC6-B2D41E377AEC}"/>
                  </a:ext>
                </a:extLst>
              </p:cNvPr>
              <p:cNvSpPr txBox="1"/>
              <p:nvPr/>
            </p:nvSpPr>
            <p:spPr>
              <a:xfrm>
                <a:off x="1783854" y="4541854"/>
                <a:ext cx="169218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None</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3" name="TextBox 22">
                <a:extLst>
                  <a:ext uri="{FF2B5EF4-FFF2-40B4-BE49-F238E27FC236}">
                    <a16:creationId xmlns:a16="http://schemas.microsoft.com/office/drawing/2014/main" id="{D366DC92-1FED-CC76-DF07-0B2A2F8F323A}"/>
                  </a:ext>
                </a:extLst>
              </p:cNvPr>
              <p:cNvSpPr txBox="1"/>
              <p:nvPr/>
            </p:nvSpPr>
            <p:spPr>
              <a:xfrm>
                <a:off x="4297329" y="4555704"/>
                <a:ext cx="1463542" cy="215444"/>
              </a:xfrm>
              <a:prstGeom prst="rect">
                <a:avLst/>
              </a:prstGeom>
              <a:solidFill>
                <a:schemeClr val="bg1">
                  <a:lumMod val="85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230A5406-08BA-374D-4470-E36CF39F1BE9}"/>
                  </a:ext>
                </a:extLst>
              </p:cNvPr>
              <p:cNvSpPr txBox="1"/>
              <p:nvPr/>
            </p:nvSpPr>
            <p:spPr>
              <a:xfrm>
                <a:off x="6709597" y="4555704"/>
                <a:ext cx="915315" cy="215444"/>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077C4D31-4B98-6C03-FB9B-423E9E8D8712}"/>
                  </a:ext>
                </a:extLst>
              </p:cNvPr>
              <p:cNvCxnSpPr>
                <a:cxnSpLocks/>
                <a:stCxn id="21" idx="3"/>
                <a:endCxn id="23" idx="1"/>
              </p:cNvCxnSpPr>
              <p:nvPr/>
            </p:nvCxnSpPr>
            <p:spPr>
              <a:xfrm flipV="1">
                <a:off x="3476042" y="4663426"/>
                <a:ext cx="821287" cy="1539"/>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CDEDFBE-993C-2388-E1F8-0BA578CAB164}"/>
                  </a:ext>
                </a:extLst>
              </p:cNvPr>
              <p:cNvCxnSpPr>
                <a:cxnSpLocks/>
                <a:stCxn id="23" idx="3"/>
                <a:endCxn id="24" idx="1"/>
              </p:cNvCxnSpPr>
              <p:nvPr/>
            </p:nvCxnSpPr>
            <p:spPr>
              <a:xfrm>
                <a:off x="5760871" y="4663426"/>
                <a:ext cx="948726" cy="0"/>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7B08B5FD-1A64-CE41-8EF6-1174C7BDC23E}"/>
                </a:ext>
              </a:extLst>
            </p:cNvPr>
            <p:cNvGrpSpPr/>
            <p:nvPr/>
          </p:nvGrpSpPr>
          <p:grpSpPr>
            <a:xfrm>
              <a:off x="1666391" y="5958958"/>
              <a:ext cx="6379667" cy="246221"/>
              <a:chOff x="1495822" y="6054022"/>
              <a:chExt cx="6379667" cy="246221"/>
            </a:xfrm>
          </p:grpSpPr>
          <p:sp>
            <p:nvSpPr>
              <p:cNvPr id="22" name="TextBox 21">
                <a:extLst>
                  <a:ext uri="{FF2B5EF4-FFF2-40B4-BE49-F238E27FC236}">
                    <a16:creationId xmlns:a16="http://schemas.microsoft.com/office/drawing/2014/main" id="{A2C01E13-79A0-5C59-8AED-256B7D3014C0}"/>
                  </a:ext>
                </a:extLst>
              </p:cNvPr>
              <p:cNvSpPr txBox="1"/>
              <p:nvPr/>
            </p:nvSpPr>
            <p:spPr>
              <a:xfrm>
                <a:off x="1495822" y="6054022"/>
                <a:ext cx="277230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(3, ‘</a:t>
                </a:r>
                <a:r>
                  <a:rPr lang="en-US" altLang="zh-CN" sz="1600" b="1" dirty="0" err="1">
                    <a:solidFill>
                      <a:srgbClr val="9B1717"/>
                    </a:solidFill>
                    <a:effectLst/>
                    <a:latin typeface="Palatino Linotype" panose="02040502050505030304" pitchFamily="18" charset="0"/>
                  </a:rPr>
                  <a:t>zwj</a:t>
                </a:r>
                <a:r>
                  <a:rPr lang="en-US" altLang="zh-CN" sz="1600" b="1" dirty="0">
                    <a:solidFill>
                      <a:srgbClr val="9B1717"/>
                    </a:solidFill>
                    <a:effectLst/>
                    <a:latin typeface="Palatino Linotype" panose="02040502050505030304" pitchFamily="18" charset="0"/>
                  </a:rPr>
                  <a:t>‘, ‘zwj123')</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5" name="TextBox 24">
                <a:extLst>
                  <a:ext uri="{FF2B5EF4-FFF2-40B4-BE49-F238E27FC236}">
                    <a16:creationId xmlns:a16="http://schemas.microsoft.com/office/drawing/2014/main" id="{5C128451-58ED-7DF1-36E5-7B53CC8E0B14}"/>
                  </a:ext>
                </a:extLst>
              </p:cNvPr>
              <p:cNvSpPr txBox="1"/>
              <p:nvPr/>
            </p:nvSpPr>
            <p:spPr>
              <a:xfrm>
                <a:off x="6421565" y="6067871"/>
                <a:ext cx="1453924" cy="215444"/>
              </a:xfrm>
              <a:prstGeom prst="rect">
                <a:avLst/>
              </a:prstGeom>
              <a:solidFill>
                <a:schemeClr val="accent6">
                  <a:lumMod val="60000"/>
                  <a:lumOff val="4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successfully</a:t>
                </a:r>
                <a:endParaRPr lang="zh-CN" altLang="en-US" sz="1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6DAD9D-440F-2030-1DAD-83B71B10B11A}"/>
                  </a:ext>
                </a:extLst>
              </p:cNvPr>
              <p:cNvSpPr txBox="1"/>
              <p:nvPr/>
            </p:nvSpPr>
            <p:spPr>
              <a:xfrm>
                <a:off x="4729377" y="6071116"/>
                <a:ext cx="1065997" cy="215444"/>
              </a:xfrm>
              <a:prstGeom prst="rect">
                <a:avLst/>
              </a:prstGeom>
              <a:solidFill>
                <a:schemeClr val="accent3">
                  <a:lumMod val="40000"/>
                  <a:lumOff val="6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exists</a:t>
                </a:r>
                <a:r>
                  <a:rPr lang="zh-CN" altLang="en-US" sz="1400" dirty="0">
                    <a:latin typeface="Arial" panose="020B0604020202020204" pitchFamily="34" charset="0"/>
                    <a:cs typeface="Arial" panose="020B0604020202020204" pitchFamily="34" charset="0"/>
                  </a:rPr>
                  <a:t>！</a:t>
                </a:r>
              </a:p>
            </p:txBody>
          </p:sp>
          <p:cxnSp>
            <p:nvCxnSpPr>
              <p:cNvPr id="35" name="Straight Arrow Connector 34">
                <a:extLst>
                  <a:ext uri="{FF2B5EF4-FFF2-40B4-BE49-F238E27FC236}">
                    <a16:creationId xmlns:a16="http://schemas.microsoft.com/office/drawing/2014/main" id="{CBC3CB7F-9CB6-5F1A-8946-9BCE6F7269D6}"/>
                  </a:ext>
                </a:extLst>
              </p:cNvPr>
              <p:cNvCxnSpPr>
                <a:stCxn id="22" idx="3"/>
                <a:endCxn id="26" idx="1"/>
              </p:cNvCxnSpPr>
              <p:nvPr/>
            </p:nvCxnSpPr>
            <p:spPr>
              <a:xfrm>
                <a:off x="4268130" y="6177133"/>
                <a:ext cx="461247" cy="170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334293-34F7-3ADC-7D15-70B9F09C7224}"/>
                  </a:ext>
                </a:extLst>
              </p:cNvPr>
              <p:cNvCxnSpPr>
                <a:stCxn id="26" idx="3"/>
                <a:endCxn id="25" idx="1"/>
              </p:cNvCxnSpPr>
              <p:nvPr/>
            </p:nvCxnSpPr>
            <p:spPr>
              <a:xfrm flipV="1">
                <a:off x="5795374" y="6175593"/>
                <a:ext cx="626191" cy="3245"/>
              </a:xfrm>
              <a:prstGeom prst="straightConnector1">
                <a:avLst/>
              </a:prstGeom>
              <a:ln w="9525"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A0C2968-9669-424B-910C-05E66859F544}"/>
                </a:ext>
              </a:extLst>
            </p:cNvPr>
            <p:cNvGrpSpPr/>
            <p:nvPr/>
          </p:nvGrpSpPr>
          <p:grpSpPr>
            <a:xfrm>
              <a:off x="667730" y="1597083"/>
              <a:ext cx="8652690" cy="1555851"/>
              <a:chOff x="667730" y="1862372"/>
              <a:chExt cx="8652690" cy="1555851"/>
            </a:xfrm>
          </p:grpSpPr>
          <p:sp>
            <p:nvSpPr>
              <p:cNvPr id="12" name="TextBox 11">
                <a:extLst>
                  <a:ext uri="{FF2B5EF4-FFF2-40B4-BE49-F238E27FC236}">
                    <a16:creationId xmlns:a16="http://schemas.microsoft.com/office/drawing/2014/main" id="{58145915-7B42-BD85-9AB6-5AF5E2A032F5}"/>
                  </a:ext>
                </a:extLst>
              </p:cNvPr>
              <p:cNvSpPr txBox="1"/>
              <p:nvPr/>
            </p:nvSpPr>
            <p:spPr>
              <a:xfrm>
                <a:off x="3199740" y="1863951"/>
                <a:ext cx="6120680" cy="1554272"/>
              </a:xfrm>
              <a:prstGeom prst="rect">
                <a:avLst/>
              </a:prstGeom>
              <a:noFill/>
              <a:ln w="6350" cap="flat">
                <a:noFill/>
                <a:miter lim="800000"/>
              </a:ln>
            </p:spPr>
            <p:txBody>
              <a:bodyPr wrap="square">
                <a:spAutoFit/>
              </a:bodyPr>
              <a:lstStyle/>
              <a:p>
                <a:r>
                  <a:rPr lang="en-US" altLang="zh-CN" b="1" dirty="0">
                    <a:solidFill>
                      <a:srgbClr val="9CDCFE"/>
                    </a:solidFill>
                    <a:effectLst/>
                    <a:latin typeface="Consolas" panose="020B0609020204030204" pitchFamily="49" charset="0"/>
                  </a:rPr>
                  <a:t>query</a:t>
                </a:r>
                <a:r>
                  <a:rPr lang="en-US" altLang="zh-CN" b="1" dirty="0">
                    <a:solidFill>
                      <a:srgbClr val="D4D4D4"/>
                    </a:solidFill>
                    <a:effectLst/>
                    <a:latin typeface="Consolas" panose="020B0609020204030204" pitchFamily="49" charset="0"/>
                  </a:rPr>
                  <a:t> = </a:t>
                </a:r>
                <a:r>
                  <a:rPr lang="en-US" altLang="zh-CN" b="1" dirty="0" err="1">
                    <a:solidFill>
                      <a:srgbClr val="569CD6"/>
                    </a:solidFill>
                    <a:effectLst/>
                    <a:latin typeface="Consolas" panose="020B0609020204030204" pitchFamily="49" charset="0"/>
                  </a:rPr>
                  <a:t>f</a:t>
                </a:r>
                <a:r>
                  <a:rPr lang="en-US" altLang="zh-CN" b="1" dirty="0" err="1">
                    <a:solidFill>
                      <a:srgbClr val="CE9178"/>
                    </a:solidFill>
                    <a:effectLst/>
                    <a:latin typeface="Consolas" panose="020B0609020204030204" pitchFamily="49" charset="0"/>
                  </a:rPr>
                  <a:t>"SELECT</a:t>
                </a:r>
                <a:r>
                  <a:rPr lang="en-US" altLang="zh-CN" b="1" dirty="0">
                    <a:solidFill>
                      <a:srgbClr val="CE9178"/>
                    </a:solidFill>
                    <a:effectLst/>
                    <a:latin typeface="Consolas" panose="020B0609020204030204" pitchFamily="49" charset="0"/>
                  </a:rPr>
                  <a:t> * FROM users 				WHERE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username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username</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AND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password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password</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a:t>
                </a:r>
                <a:endParaRPr lang="en-US" altLang="zh-CN" b="1"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FC7C24F9-3800-DE48-97DA-218B570EF675}"/>
                  </a:ext>
                </a:extLst>
              </p:cNvPr>
              <p:cNvGrpSpPr/>
              <p:nvPr/>
            </p:nvGrpSpPr>
            <p:grpSpPr>
              <a:xfrm>
                <a:off x="667730" y="1862372"/>
                <a:ext cx="2141889" cy="1555851"/>
                <a:chOff x="667730" y="1862372"/>
                <a:chExt cx="2141889" cy="1555851"/>
              </a:xfrm>
            </p:grpSpPr>
            <p:sp>
              <p:nvSpPr>
                <p:cNvPr id="43" name="TextBox 42">
                  <a:extLst>
                    <a:ext uri="{FF2B5EF4-FFF2-40B4-BE49-F238E27FC236}">
                      <a16:creationId xmlns:a16="http://schemas.microsoft.com/office/drawing/2014/main" id="{7E939228-8B6D-F752-AB54-0FCCDC1C6698}"/>
                    </a:ext>
                  </a:extLst>
                </p:cNvPr>
                <p:cNvSpPr txBox="1"/>
                <p:nvPr/>
              </p:nvSpPr>
              <p:spPr>
                <a:xfrm>
                  <a:off x="667731" y="1862372"/>
                  <a:ext cx="2141888"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pic>
              <p:nvPicPr>
                <p:cNvPr id="45" name="Picture 44">
                  <a:extLst>
                    <a:ext uri="{FF2B5EF4-FFF2-40B4-BE49-F238E27FC236}">
                      <a16:creationId xmlns:a16="http://schemas.microsoft.com/office/drawing/2014/main" id="{37C943CF-5B35-402C-669C-0215C59EA5D6}"/>
                    </a:ext>
                  </a:extLst>
                </p:cNvPr>
                <p:cNvPicPr>
                  <a:picLocks noChangeAspect="1"/>
                </p:cNvPicPr>
                <p:nvPr/>
              </p:nvPicPr>
              <p:blipFill>
                <a:blip r:embed="rId5"/>
                <a:stretch>
                  <a:fillRect/>
                </a:stretch>
              </p:blipFill>
              <p:spPr>
                <a:xfrm>
                  <a:off x="667730" y="2200975"/>
                  <a:ext cx="2141889" cy="1217248"/>
                </a:xfrm>
                <a:prstGeom prst="rect">
                  <a:avLst/>
                </a:prstGeom>
              </p:spPr>
            </p:pic>
          </p:grpSp>
        </p:grpSp>
      </p:grpSp>
      <p:sp>
        <p:nvSpPr>
          <p:cNvPr id="20" name="TextBox 19">
            <a:extLst>
              <a:ext uri="{FF2B5EF4-FFF2-40B4-BE49-F238E27FC236}">
                <a16:creationId xmlns:a16="http://schemas.microsoft.com/office/drawing/2014/main" id="{732C3215-9EDC-FF4D-BF17-5D64F08EB701}"/>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#3 Codes after  ”--” become invalid</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a:t>
            </a:r>
          </a:p>
        </p:txBody>
      </p:sp>
      <p:sp>
        <p:nvSpPr>
          <p:cNvPr id="30" name="标题 1">
            <a:extLst>
              <a:ext uri="{FF2B5EF4-FFF2-40B4-BE49-F238E27FC236}">
                <a16:creationId xmlns:a16="http://schemas.microsoft.com/office/drawing/2014/main" id="{2AA48485-DCDA-294B-9F06-E2E137982FB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spTree>
    <p:extLst>
      <p:ext uri="{BB962C8B-B14F-4D97-AF65-F5344CB8AC3E}">
        <p14:creationId xmlns:p14="http://schemas.microsoft.com/office/powerpoint/2010/main" val="212632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E5B8-6703-6E93-8127-EB06CE73B13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1EFC6D0-3EF3-A346-ACEF-925A5E98C545}"/>
              </a:ext>
            </a:extLst>
          </p:cNvPr>
          <p:cNvGrpSpPr/>
          <p:nvPr/>
        </p:nvGrpSpPr>
        <p:grpSpPr>
          <a:xfrm>
            <a:off x="91666" y="2287365"/>
            <a:ext cx="9721080" cy="3024336"/>
            <a:chOff x="91666" y="2385678"/>
            <a:chExt cx="9721080" cy="3024336"/>
          </a:xfrm>
        </p:grpSpPr>
        <p:sp>
          <p:nvSpPr>
            <p:cNvPr id="22" name="Rectangle 21">
              <a:extLst>
                <a:ext uri="{FF2B5EF4-FFF2-40B4-BE49-F238E27FC236}">
                  <a16:creationId xmlns:a16="http://schemas.microsoft.com/office/drawing/2014/main" id="{5068D13C-38A3-005C-78B7-0C15AA65D09A}"/>
                </a:ext>
              </a:extLst>
            </p:cNvPr>
            <p:cNvSpPr/>
            <p:nvPr/>
          </p:nvSpPr>
          <p:spPr>
            <a:xfrm>
              <a:off x="91666" y="2385678"/>
              <a:ext cx="9721080" cy="3024336"/>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DF4B779-1FA7-2B13-C039-CB47E8546393}"/>
                </a:ext>
              </a:extLst>
            </p:cNvPr>
            <p:cNvSpPr txBox="1"/>
            <p:nvPr/>
          </p:nvSpPr>
          <p:spPr>
            <a:xfrm>
              <a:off x="5926415" y="3418273"/>
              <a:ext cx="3757390" cy="984885"/>
            </a:xfrm>
            <a:prstGeom prst="rect">
              <a:avLst/>
            </a:prstGeom>
            <a:noFill/>
            <a:ln w="6350" cap="flat">
              <a:noFill/>
              <a:miter lim="800000"/>
            </a:ln>
          </p:spPr>
          <p:txBody>
            <a:bodyPr wrap="square" anchor="ctr">
              <a:spAutoFit/>
            </a:bodyPr>
            <a:lstStyle/>
            <a:p>
              <a:pPr marL="228600" indent="-228600">
                <a:buAutoNum type="arabicPeriod"/>
              </a:pPr>
              <a:r>
                <a:rPr lang="zh-CN" altLang="en-US" sz="1200" dirty="0">
                  <a:latin typeface="Palatino Linotype" panose="02040502050505030304" pitchFamily="18" charset="0"/>
                </a:rPr>
                <a:t>Open </a:t>
              </a:r>
              <a:r>
                <a:rPr lang="en-US" altLang="zh-CN" sz="1200" b="0" i="0" u="none" strike="noStrike" dirty="0">
                  <a:solidFill>
                    <a:srgbClr val="1565C0"/>
                  </a:solidFill>
                  <a:effectLst/>
                  <a:latin typeface="Palatino Linotype" panose="02040502050505030304" pitchFamily="18" charset="0"/>
                  <a:hlinkClick r:id="rId3"/>
                </a:rPr>
                <a:t> </a:t>
              </a:r>
              <a:r>
                <a:rPr lang="en-US" altLang="zh-CN" sz="1100" dirty="0">
                  <a:solidFill>
                    <a:srgbClr val="1565C0"/>
                  </a:solidFill>
                  <a:latin typeface="Palatino Linotype" panose="02040502050505030304" pitchFamily="18" charset="0"/>
                  <a:hlinkClick r:id="rId3">
                    <a:extLst>
                      <a:ext uri="{A12FA001-AC4F-418D-AE19-62706E023703}">
                        <ahyp:hlinkClr xmlns:ahyp="http://schemas.microsoft.com/office/drawing/2018/hyperlinkcolor" val="tx"/>
                      </a:ext>
                    </a:extLst>
                  </a:hlinkClick>
                </a:rPr>
                <a:t>http://localhost:3000 </a:t>
              </a:r>
              <a:r>
                <a:rPr lang="en-US" altLang="zh-CN" sz="1100" dirty="0">
                  <a:solidFill>
                    <a:srgbClr val="1565C0"/>
                  </a:solidFill>
                  <a:latin typeface="Palatino Linotype" panose="02040502050505030304" pitchFamily="18" charset="0"/>
                </a:rPr>
                <a:t>/#/search </a:t>
              </a:r>
              <a:r>
                <a:rPr lang="zh-CN" altLang="en-US" sz="1200" dirty="0">
                  <a:latin typeface="Palatino Linotype" panose="02040502050505030304" pitchFamily="18" charset="0"/>
                </a:rPr>
                <a:t>and reload the page with F5 </a:t>
              </a:r>
              <a:r>
                <a:rPr lang="en-US" altLang="zh-CN" sz="1200" dirty="0">
                  <a:latin typeface="Palatino Linotype" panose="02040502050505030304" pitchFamily="18" charset="0"/>
                </a:rPr>
                <a:t>, </a:t>
              </a:r>
              <a:r>
                <a:rPr lang="zh-CN" altLang="en-US" sz="1200" dirty="0">
                  <a:latin typeface="Palatino Linotype" panose="02040502050505030304" pitchFamily="18" charset="0"/>
                </a:rPr>
                <a:t>observing the Network in browser’s DevTools</a:t>
              </a:r>
              <a:endParaRPr lang="en-US" altLang="zh-CN" sz="1200" dirty="0">
                <a:latin typeface="Palatino Linotype" panose="02040502050505030304" pitchFamily="18" charset="0"/>
              </a:endParaRPr>
            </a:p>
            <a:p>
              <a:pPr marL="228600" indent="-228600">
                <a:buAutoNum type="arabicPeriod"/>
              </a:pPr>
              <a:r>
                <a:rPr lang="en-US" altLang="zh-CN" sz="1100" b="0" i="0" dirty="0">
                  <a:solidFill>
                    <a:srgbClr val="333333"/>
                  </a:solidFill>
                  <a:effectLst/>
                  <a:latin typeface="Palatino Linotype" panose="02040502050505030304" pitchFamily="18" charset="0"/>
                </a:rPr>
                <a:t> </a:t>
              </a:r>
              <a:r>
                <a:rPr lang="en-US" altLang="zh-CN" sz="1100" b="0" i="0" u="none" strike="noStrike" dirty="0">
                  <a:solidFill>
                    <a:srgbClr val="1565C0"/>
                  </a:solidFill>
                  <a:effectLst/>
                  <a:latin typeface="Palatino Linotype" panose="02040502050505030304" pitchFamily="18" charset="0"/>
                  <a:hlinkClick r:id="rId3"/>
                </a:rPr>
                <a:t>http://localhost:3000/rest/products/search?q=</a:t>
              </a:r>
              <a:r>
                <a:rPr lang="en-US" altLang="zh-CN" sz="1100" b="0" i="0" dirty="0">
                  <a:solidFill>
                    <a:srgbClr val="333333"/>
                  </a:solidFill>
                  <a:effectLst/>
                  <a:latin typeface="Palatino Linotype" panose="02040502050505030304" pitchFamily="18" charset="0"/>
                </a:rPr>
                <a:t>  returns the product data.</a:t>
              </a:r>
              <a:endParaRPr lang="en-US" altLang="zh-CN" sz="1200" dirty="0">
                <a:latin typeface="Palatino Linotype" panose="02040502050505030304" pitchFamily="18" charset="0"/>
              </a:endParaRPr>
            </a:p>
          </p:txBody>
        </p:sp>
        <p:pic>
          <p:nvPicPr>
            <p:cNvPr id="17" name="Picture 16">
              <a:extLst>
                <a:ext uri="{FF2B5EF4-FFF2-40B4-BE49-F238E27FC236}">
                  <a16:creationId xmlns:a16="http://schemas.microsoft.com/office/drawing/2014/main" id="{B6EE946D-1C1F-FEF7-C012-4250EF07DE80}"/>
                </a:ext>
              </a:extLst>
            </p:cNvPr>
            <p:cNvPicPr>
              <a:picLocks noChangeAspect="1"/>
            </p:cNvPicPr>
            <p:nvPr/>
          </p:nvPicPr>
          <p:blipFill>
            <a:blip r:embed="rId4"/>
            <a:stretch>
              <a:fillRect/>
            </a:stretch>
          </p:blipFill>
          <p:spPr>
            <a:xfrm>
              <a:off x="130990" y="2437061"/>
              <a:ext cx="5649308" cy="2947310"/>
            </a:xfrm>
            <a:prstGeom prst="rect">
              <a:avLst/>
            </a:prstGeom>
          </p:spPr>
        </p:pic>
      </p:grpSp>
      <p:grpSp>
        <p:nvGrpSpPr>
          <p:cNvPr id="12" name="Group 11">
            <a:extLst>
              <a:ext uri="{FF2B5EF4-FFF2-40B4-BE49-F238E27FC236}">
                <a16:creationId xmlns:a16="http://schemas.microsoft.com/office/drawing/2014/main" id="{92E9E6F3-797E-304F-8550-135ED9E9A077}"/>
              </a:ext>
            </a:extLst>
          </p:cNvPr>
          <p:cNvGrpSpPr/>
          <p:nvPr/>
        </p:nvGrpSpPr>
        <p:grpSpPr>
          <a:xfrm>
            <a:off x="91666" y="5437734"/>
            <a:ext cx="9892613" cy="1388163"/>
            <a:chOff x="100152" y="5461397"/>
            <a:chExt cx="9892613" cy="1388163"/>
          </a:xfrm>
        </p:grpSpPr>
        <p:pic>
          <p:nvPicPr>
            <p:cNvPr id="21" name="Picture 20">
              <a:extLst>
                <a:ext uri="{FF2B5EF4-FFF2-40B4-BE49-F238E27FC236}">
                  <a16:creationId xmlns:a16="http://schemas.microsoft.com/office/drawing/2014/main" id="{1A9D4CBB-38EC-9410-83D5-5204734C7055}"/>
                </a:ext>
              </a:extLst>
            </p:cNvPr>
            <p:cNvPicPr>
              <a:picLocks noChangeAspect="1"/>
            </p:cNvPicPr>
            <p:nvPr/>
          </p:nvPicPr>
          <p:blipFill>
            <a:blip r:embed="rId5"/>
            <a:stretch>
              <a:fillRect/>
            </a:stretch>
          </p:blipFill>
          <p:spPr>
            <a:xfrm>
              <a:off x="115684" y="5461397"/>
              <a:ext cx="4938838" cy="1336781"/>
            </a:xfrm>
            <a:prstGeom prst="rect">
              <a:avLst/>
            </a:prstGeom>
          </p:spPr>
        </p:pic>
        <p:sp>
          <p:nvSpPr>
            <p:cNvPr id="23" name="Rectangle 22">
              <a:extLst>
                <a:ext uri="{FF2B5EF4-FFF2-40B4-BE49-F238E27FC236}">
                  <a16:creationId xmlns:a16="http://schemas.microsoft.com/office/drawing/2014/main" id="{A4E35440-4344-533E-7799-1EB20C95434F}"/>
                </a:ext>
              </a:extLst>
            </p:cNvPr>
            <p:cNvSpPr/>
            <p:nvPr/>
          </p:nvSpPr>
          <p:spPr>
            <a:xfrm>
              <a:off x="100152" y="5473637"/>
              <a:ext cx="9721080" cy="1375923"/>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2AF90C6-F7AE-40C4-1891-E6F4E9EE6F13}"/>
                </a:ext>
              </a:extLst>
            </p:cNvPr>
            <p:cNvSpPr txBox="1"/>
            <p:nvPr/>
          </p:nvSpPr>
          <p:spPr>
            <a:xfrm>
              <a:off x="5348250" y="5780389"/>
              <a:ext cx="4033508" cy="169277"/>
            </a:xfrm>
            <a:prstGeom prst="rect">
              <a:avLst/>
            </a:prstGeom>
            <a:noFill/>
            <a:ln w="6350" cap="flat">
              <a:noFill/>
              <a:miter lim="800000"/>
            </a:ln>
          </p:spPr>
          <p:txBody>
            <a:bodyPr wrap="square" lIns="0" tIns="0" rIns="0" bIns="0" rtlCol="0" anchor="t" anchorCtr="0">
              <a:spAutoFit/>
            </a:bodyPr>
            <a:lstStyle/>
            <a:p>
              <a:pPr marL="228600" indent="-228600">
                <a:buAutoNum type="arabicPeriod" startAt="3"/>
              </a:pPr>
              <a:r>
                <a:rPr lang="en-US" altLang="zh-CN" sz="1100" dirty="0">
                  <a:solidFill>
                    <a:srgbClr val="333333"/>
                  </a:solidFill>
                  <a:latin typeface="Palatino Linotype" panose="02040502050505030304" pitchFamily="18" charset="0"/>
                </a:rPr>
                <a:t>Search: </a:t>
              </a:r>
              <a:r>
                <a:rPr lang="zh-CN" altLang="zh-CN" sz="1100" dirty="0">
                  <a:solidFill>
                    <a:srgbClr val="1565C0"/>
                  </a:solidFill>
                  <a:latin typeface="Palatino Linotype" panose="02040502050505030304" pitchFamily="18" charset="0"/>
                  <a:hlinkClick r:id="rId6">
                    <a:extLst>
                      <a:ext uri="{A12FA001-AC4F-418D-AE19-62706E023703}">
                        <ahyp:hlinkClr xmlns:ahyp="http://schemas.microsoft.com/office/drawing/2018/hyperlinkcolor" val="tx"/>
                      </a:ext>
                    </a:extLst>
                  </a:hlinkClick>
                </a:rPr>
                <a:t>http://localhost:3000/rest/products/search?q=‘</a:t>
              </a:r>
              <a:r>
                <a:rPr lang="zh-CN" altLang="zh-CN" sz="1100" dirty="0">
                  <a:solidFill>
                    <a:srgbClr val="1565C0"/>
                  </a:solidFill>
                  <a:latin typeface="Palatino Linotype" panose="02040502050505030304" pitchFamily="18" charset="0"/>
                </a:rPr>
                <a:t>;</a:t>
              </a:r>
              <a:endParaRPr lang="zh-CN" altLang="en-US" sz="1100" dirty="0">
                <a:solidFill>
                  <a:srgbClr val="333333"/>
                </a:solidFill>
                <a:latin typeface="Palatino Linotype" panose="02040502050505030304" pitchFamily="18" charset="0"/>
              </a:endParaRPr>
            </a:p>
          </p:txBody>
        </p:sp>
        <p:sp>
          <p:nvSpPr>
            <p:cNvPr id="29" name="TextBox 28">
              <a:extLst>
                <a:ext uri="{FF2B5EF4-FFF2-40B4-BE49-F238E27FC236}">
                  <a16:creationId xmlns:a16="http://schemas.microsoft.com/office/drawing/2014/main" id="{51057982-276E-F2AA-6B0A-AFB89F859BE6}"/>
                </a:ext>
              </a:extLst>
            </p:cNvPr>
            <p:cNvSpPr txBox="1"/>
            <p:nvPr/>
          </p:nvSpPr>
          <p:spPr>
            <a:xfrm>
              <a:off x="5096480" y="6110967"/>
              <a:ext cx="4800519"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2000" dirty="0">
                  <a:solidFill>
                    <a:srgbClr val="333333"/>
                  </a:solidFill>
                  <a:latin typeface="Palatino Linotype" panose="02040502050505030304" pitchFamily="18" charset="0"/>
                </a:rPr>
                <a:t>I</a:t>
              </a:r>
              <a:r>
                <a:rPr lang="en-US" altLang="zh-CN" sz="2000" b="0" i="0" dirty="0">
                  <a:solidFill>
                    <a:srgbClr val="333333"/>
                  </a:solidFill>
                  <a:effectLst/>
                  <a:latin typeface="Palatino Linotype" panose="02040502050505030304" pitchFamily="18" charset="0"/>
                </a:rPr>
                <a:t>ndicate SQL Injection is </a:t>
              </a:r>
            </a:p>
            <a:p>
              <a:pPr algn="ctr">
                <a:lnSpc>
                  <a:spcPct val="90000"/>
                </a:lnSpc>
                <a:spcBef>
                  <a:spcPts val="600"/>
                </a:spcBef>
                <a:buClr>
                  <a:schemeClr val="bg2"/>
                </a:buClr>
              </a:pPr>
              <a:r>
                <a:rPr lang="en-US" altLang="zh-CN" sz="2000" b="0" i="0" dirty="0">
                  <a:solidFill>
                    <a:srgbClr val="333333"/>
                  </a:solidFill>
                  <a:effectLst/>
                  <a:latin typeface="Palatino Linotype" panose="02040502050505030304" pitchFamily="18" charset="0"/>
                </a:rPr>
                <a:t>indeed </a:t>
              </a:r>
              <a:r>
                <a:rPr lang="en-US" altLang="zh-CN" sz="2000" b="0" i="0" dirty="0">
                  <a:solidFill>
                    <a:srgbClr val="9B1717"/>
                  </a:solidFill>
                  <a:effectLst/>
                  <a:latin typeface="Palatino Linotype" panose="02040502050505030304" pitchFamily="18" charset="0"/>
                </a:rPr>
                <a:t>possible</a:t>
              </a:r>
              <a:r>
                <a:rPr lang="zh-CN" altLang="en-US" sz="2000" b="0" i="0" dirty="0">
                  <a:solidFill>
                    <a:srgbClr val="333333"/>
                  </a:solidFill>
                  <a:effectLst/>
                  <a:latin typeface="Palatino Linotype" panose="02040502050505030304" pitchFamily="18" charset="0"/>
                </a:rPr>
                <a:t>！</a:t>
              </a:r>
              <a:endParaRPr lang="zh-CN" altLang="en-US" sz="2000" dirty="0">
                <a:solidFill>
                  <a:srgbClr val="FF0000"/>
                </a:solidFill>
                <a:latin typeface="Palatino Linotype" panose="02040502050505030304" pitchFamily="18" charset="0"/>
              </a:endParaRPr>
            </a:p>
          </p:txBody>
        </p:sp>
        <p:sp>
          <p:nvSpPr>
            <p:cNvPr id="31" name="TextBox 30">
              <a:extLst>
                <a:ext uri="{FF2B5EF4-FFF2-40B4-BE49-F238E27FC236}">
                  <a16:creationId xmlns:a16="http://schemas.microsoft.com/office/drawing/2014/main" id="{86D2A9E2-063E-DE6A-BCDE-A5C9F67BCC20}"/>
                </a:ext>
              </a:extLst>
            </p:cNvPr>
            <p:cNvSpPr txBox="1"/>
            <p:nvPr/>
          </p:nvSpPr>
          <p:spPr>
            <a:xfrm>
              <a:off x="9058042" y="5680361"/>
              <a:ext cx="934723" cy="369332"/>
            </a:xfrm>
            <a:prstGeom prst="rect">
              <a:avLst/>
            </a:prstGeom>
            <a:noFill/>
            <a:ln w="6350" cap="flat">
              <a:noFill/>
              <a:miter lim="800000"/>
            </a:ln>
          </p:spPr>
          <p:txBody>
            <a:bodyPr wrap="square">
              <a:spAutoFit/>
            </a:bodyPr>
            <a:lstStyle/>
            <a:p>
              <a:r>
                <a:rPr lang="en-US" altLang="zh-CN" sz="1800" b="1" dirty="0">
                  <a:solidFill>
                    <a:srgbClr val="333333"/>
                  </a:solidFill>
                  <a:latin typeface="Palatino Linotype" panose="02040502050505030304" pitchFamily="18" charset="0"/>
                </a:rPr>
                <a:t>q = </a:t>
              </a:r>
              <a:r>
                <a:rPr lang="en-US" altLang="zh-CN" sz="1800" b="1" dirty="0">
                  <a:solidFill>
                    <a:srgbClr val="9B1717"/>
                  </a:solidFill>
                  <a:latin typeface="Palatino Linotype" panose="02040502050505030304" pitchFamily="18" charset="0"/>
                </a:rPr>
                <a:t>‘;</a:t>
              </a:r>
              <a:r>
                <a:rPr lang="en-US" altLang="zh-CN" sz="1800" b="1" dirty="0">
                  <a:solidFill>
                    <a:srgbClr val="FF0000"/>
                  </a:solidFill>
                  <a:latin typeface="Palatino Linotype" panose="02040502050505030304" pitchFamily="18" charset="0"/>
                </a:rPr>
                <a:t> </a:t>
              </a:r>
              <a:endParaRPr lang="zh-CN" altLang="en-US" b="1" dirty="0">
                <a:latin typeface="Palatino Linotype" panose="02040502050505030304" pitchFamily="18" charset="0"/>
              </a:endParaRPr>
            </a:p>
          </p:txBody>
        </p:sp>
      </p:grpSp>
      <p:sp>
        <p:nvSpPr>
          <p:cNvPr id="18" name="TextBox 17">
            <a:extLst>
              <a:ext uri="{FF2B5EF4-FFF2-40B4-BE49-F238E27FC236}">
                <a16:creationId xmlns:a16="http://schemas.microsoft.com/office/drawing/2014/main" id="{0A2B6461-21C6-6F47-8353-C5704807774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#1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Find SQL injection point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0" name="标题 1">
            <a:extLst>
              <a:ext uri="{FF2B5EF4-FFF2-40B4-BE49-F238E27FC236}">
                <a16:creationId xmlns:a16="http://schemas.microsoft.com/office/drawing/2014/main" id="{2CC4762A-BD5E-A44D-AD6F-1D7E483AF1D5}"/>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dirty="0"/>
              <a:t>2. Vulnerability 1: </a:t>
            </a:r>
            <a:r>
              <a:rPr lang="en-US" b="1" dirty="0"/>
              <a:t>SQL injection</a:t>
            </a:r>
          </a:p>
        </p:txBody>
      </p:sp>
      <p:grpSp>
        <p:nvGrpSpPr>
          <p:cNvPr id="24" name="Group 23">
            <a:extLst>
              <a:ext uri="{FF2B5EF4-FFF2-40B4-BE49-F238E27FC236}">
                <a16:creationId xmlns:a16="http://schemas.microsoft.com/office/drawing/2014/main" id="{530BEF8B-6572-8743-B091-7245173CA92C}"/>
              </a:ext>
            </a:extLst>
          </p:cNvPr>
          <p:cNvGrpSpPr/>
          <p:nvPr/>
        </p:nvGrpSpPr>
        <p:grpSpPr>
          <a:xfrm>
            <a:off x="289836" y="1524997"/>
            <a:ext cx="9323264" cy="576421"/>
            <a:chOff x="415701" y="1530070"/>
            <a:chExt cx="9323264" cy="576421"/>
          </a:xfrm>
        </p:grpSpPr>
        <p:sp>
          <p:nvSpPr>
            <p:cNvPr id="25" name="Rectangle: Rounded Corners 3">
              <a:extLst>
                <a:ext uri="{FF2B5EF4-FFF2-40B4-BE49-F238E27FC236}">
                  <a16:creationId xmlns:a16="http://schemas.microsoft.com/office/drawing/2014/main" id="{82120189-9DDE-2D40-AC90-2CF5AE24E005}"/>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Rectangle: Rounded Corners 5">
              <a:extLst>
                <a:ext uri="{FF2B5EF4-FFF2-40B4-BE49-F238E27FC236}">
                  <a16:creationId xmlns:a16="http://schemas.microsoft.com/office/drawing/2014/main" id="{7306086B-5F4F-FF46-91DA-843B8F3B51FF}"/>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8" name="Rectangle: Rounded Corners 7">
              <a:extLst>
                <a:ext uri="{FF2B5EF4-FFF2-40B4-BE49-F238E27FC236}">
                  <a16:creationId xmlns:a16="http://schemas.microsoft.com/office/drawing/2014/main" id="{CDAF7167-F317-F744-AC34-90A2F0FA265B}"/>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Arrow: Right 8">
              <a:extLst>
                <a:ext uri="{FF2B5EF4-FFF2-40B4-BE49-F238E27FC236}">
                  <a16:creationId xmlns:a16="http://schemas.microsoft.com/office/drawing/2014/main" id="{E893D837-3DBE-7E40-9244-CFA04BF7478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2" name="Arrow: Right 9">
              <a:extLst>
                <a:ext uri="{FF2B5EF4-FFF2-40B4-BE49-F238E27FC236}">
                  <a16:creationId xmlns:a16="http://schemas.microsoft.com/office/drawing/2014/main" id="{BB51C35E-D67B-E148-93A5-833E638BC2EF}"/>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5457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 name="COMMONDATA" val="eyJoZGlkIjoiMGNmOWJjYTZiODczNDQ1ZjNkMjk4ZmQ0NDVjZmJlOTEifQ=="/>
  <p:tag name="RESOURCE_RECORD_KEY" val="{&quot;29&quot;:[5000028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2490</Words>
  <Application>Microsoft Macintosh PowerPoint</Application>
  <PresentationFormat>Custom</PresentationFormat>
  <Paragraphs>300</Paragraphs>
  <Slides>19</Slides>
  <Notes>18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3" baseType="lpstr">
      <vt:lpstr>-apple-system</vt:lpstr>
      <vt:lpstr>Arial Unicode MS</vt:lpstr>
      <vt:lpstr>微软雅黑</vt:lpstr>
      <vt:lpstr>PingFang SC</vt:lpstr>
      <vt:lpstr>华文楷体</vt:lpstr>
      <vt:lpstr>Arial</vt:lpstr>
      <vt:lpstr>Calibri</vt:lpstr>
      <vt:lpstr>Consolas</vt:lpstr>
      <vt:lpstr>Palatino Linotype</vt:lpstr>
      <vt:lpstr>Times New Roman</vt:lpstr>
      <vt:lpstr>Vrinda</vt:lpstr>
      <vt:lpstr>Wingdings</vt:lpstr>
      <vt:lpstr>CR Onlytext</vt:lpstr>
      <vt:lpstr>think-cell Slide</vt:lpstr>
      <vt:lpstr>Information Security Project</vt:lpstr>
      <vt:lpstr>1. Introduction: Motivation</vt:lpstr>
      <vt:lpstr>1. Introduction: Juice 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Conclusion: SQL injection</vt:lpstr>
      <vt:lpstr>5. Conclusion: Reversible Encryption</vt:lpstr>
      <vt:lpstr>5. Conclusion: Bypassing CAPTCHA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15</cp:revision>
  <dcterms:created xsi:type="dcterms:W3CDTF">2014-03-26T02:17:00Z</dcterms:created>
  <dcterms:modified xsi:type="dcterms:W3CDTF">2025-01-12T13:36:57Z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A45C4CEF9B454A14952B919BC2D3BB2C_12</vt:lpwstr>
  </property>
  <property fmtid="{D5CDD505-2E9C-101B-9397-08002B2CF9AE}" pid="3" name="KSOProductBuildVer">
    <vt:lpwstr>2052-12.1.0.18608</vt:lpwstr>
  </property>
</Properties>
</file>